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4"/>
  </p:notesMasterIdLst>
  <p:handoutMasterIdLst>
    <p:handoutMasterId r:id="rId15"/>
  </p:handoutMasterIdLst>
  <p:sldIdLst>
    <p:sldId id="264" r:id="rId2"/>
    <p:sldId id="265" r:id="rId3"/>
    <p:sldId id="277" r:id="rId4"/>
    <p:sldId id="278" r:id="rId5"/>
    <p:sldId id="257" r:id="rId6"/>
    <p:sldId id="279" r:id="rId7"/>
    <p:sldId id="258" r:id="rId8"/>
    <p:sldId id="259" r:id="rId9"/>
    <p:sldId id="267" r:id="rId10"/>
    <p:sldId id="260" r:id="rId11"/>
    <p:sldId id="262" r:id="rId12"/>
    <p:sldId id="263"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osSantos, Doris" initials="DD" lastIdx="11" clrIdx="0">
    <p:extLst/>
  </p:cmAuthor>
  <p:cmAuthor id="2" name="Castillo, Jonathan" initials="CJ" lastIdx="19" clrIdx="1">
    <p:extLst>
      <p:ext uri="{19B8F6BF-5375-455C-9EA6-DF929625EA0E}">
        <p15:presenceInfo xmlns:p15="http://schemas.microsoft.com/office/powerpoint/2012/main" userId="S-1-5-21-1708537768-854245398-682003330-134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7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2098" autoAdjust="0"/>
  </p:normalViewPr>
  <p:slideViewPr>
    <p:cSldViewPr>
      <p:cViewPr varScale="1">
        <p:scale>
          <a:sx n="55" d="100"/>
          <a:sy n="55" d="100"/>
        </p:scale>
        <p:origin x="630" y="7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5178"/>
    </p:cViewPr>
  </p:sorterViewPr>
  <p:notesViewPr>
    <p:cSldViewPr>
      <p:cViewPr varScale="1">
        <p:scale>
          <a:sx n="54" d="100"/>
          <a:sy n="54" d="100"/>
        </p:scale>
        <p:origin x="-166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7-26T09:55:38.461" idx="6">
    <p:pos x="-37" y="10"/>
    <p:text>PPSD relevant policies overviews- this video should just focus on volunteering and policies related to volunteering.</p:text>
    <p:extLst mod="1">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7-26T09:55:01.347" idx="5">
    <p:pos x="10" y="10"/>
    <p:text>If this is going to be presented in video format than a copy of the policy has to be discussed in full.</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3ECAD7C-8376-4915-9FA2-531EF5FA5F06}" type="datetimeFigureOut">
              <a:rPr lang="en-US" smtClean="0"/>
              <a:t>9/22/2021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47695BD-7F9F-4259-B94B-730BD5C5E69C}" type="slidenum">
              <a:rPr lang="en-US" smtClean="0"/>
              <a:t>‹#›</a:t>
            </a:fld>
            <a:endParaRPr lang="en-US"/>
          </a:p>
        </p:txBody>
      </p:sp>
    </p:spTree>
    <p:extLst>
      <p:ext uri="{BB962C8B-B14F-4D97-AF65-F5344CB8AC3E}">
        <p14:creationId xmlns:p14="http://schemas.microsoft.com/office/powerpoint/2010/main" val="3991365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EB0F4FC-1368-40E3-9E37-D4DCFA4C6D0F}" type="datetimeFigureOut">
              <a:rPr lang="en-US" smtClean="0"/>
              <a:t>9/22/2021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5E413D-8757-4C21-9DF9-59B58DDD1E40}" type="slidenum">
              <a:rPr lang="en-US" smtClean="0"/>
              <a:t>‹#›</a:t>
            </a:fld>
            <a:endParaRPr lang="en-US" dirty="0"/>
          </a:p>
        </p:txBody>
      </p:sp>
    </p:spTree>
    <p:extLst>
      <p:ext uri="{BB962C8B-B14F-4D97-AF65-F5344CB8AC3E}">
        <p14:creationId xmlns:p14="http://schemas.microsoft.com/office/powerpoint/2010/main" val="295945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E413D-8757-4C21-9DF9-59B58DDD1E40}" type="slidenum">
              <a:rPr lang="en-US" smtClean="0"/>
              <a:t>1</a:t>
            </a:fld>
            <a:endParaRPr lang="en-US" dirty="0"/>
          </a:p>
        </p:txBody>
      </p:sp>
    </p:spTree>
    <p:extLst>
      <p:ext uri="{BB962C8B-B14F-4D97-AF65-F5344CB8AC3E}">
        <p14:creationId xmlns:p14="http://schemas.microsoft.com/office/powerpoint/2010/main" val="40992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E413D-8757-4C21-9DF9-59B58DDD1E40}" type="slidenum">
              <a:rPr lang="en-US" smtClean="0"/>
              <a:t>12</a:t>
            </a:fld>
            <a:endParaRPr lang="en-US" dirty="0"/>
          </a:p>
        </p:txBody>
      </p:sp>
    </p:spTree>
    <p:extLst>
      <p:ext uri="{BB962C8B-B14F-4D97-AF65-F5344CB8AC3E}">
        <p14:creationId xmlns:p14="http://schemas.microsoft.com/office/powerpoint/2010/main" val="268482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E413D-8757-4C21-9DF9-59B58DDD1E40}" type="slidenum">
              <a:rPr lang="en-US" smtClean="0"/>
              <a:t>2</a:t>
            </a:fld>
            <a:endParaRPr lang="en-US" dirty="0"/>
          </a:p>
        </p:txBody>
      </p:sp>
    </p:spTree>
    <p:extLst>
      <p:ext uri="{BB962C8B-B14F-4D97-AF65-F5344CB8AC3E}">
        <p14:creationId xmlns:p14="http://schemas.microsoft.com/office/powerpoint/2010/main" val="14890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E413D-8757-4C21-9DF9-59B58DDD1E40}" type="slidenum">
              <a:rPr lang="en-US" smtClean="0"/>
              <a:t>3</a:t>
            </a:fld>
            <a:endParaRPr lang="en-US" dirty="0"/>
          </a:p>
        </p:txBody>
      </p:sp>
    </p:spTree>
    <p:extLst>
      <p:ext uri="{BB962C8B-B14F-4D97-AF65-F5344CB8AC3E}">
        <p14:creationId xmlns:p14="http://schemas.microsoft.com/office/powerpoint/2010/main" val="13747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E413D-8757-4C21-9DF9-59B58DDD1E40}" type="slidenum">
              <a:rPr lang="en-US" smtClean="0"/>
              <a:t>5</a:t>
            </a:fld>
            <a:endParaRPr lang="en-US" dirty="0"/>
          </a:p>
        </p:txBody>
      </p:sp>
    </p:spTree>
    <p:extLst>
      <p:ext uri="{BB962C8B-B14F-4D97-AF65-F5344CB8AC3E}">
        <p14:creationId xmlns:p14="http://schemas.microsoft.com/office/powerpoint/2010/main" val="4221122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E413D-8757-4C21-9DF9-59B58DDD1E40}" type="slidenum">
              <a:rPr lang="en-US" smtClean="0"/>
              <a:t>7</a:t>
            </a:fld>
            <a:endParaRPr lang="en-US" dirty="0"/>
          </a:p>
        </p:txBody>
      </p:sp>
    </p:spTree>
    <p:extLst>
      <p:ext uri="{BB962C8B-B14F-4D97-AF65-F5344CB8AC3E}">
        <p14:creationId xmlns:p14="http://schemas.microsoft.com/office/powerpoint/2010/main" val="95644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E413D-8757-4C21-9DF9-59B58DDD1E40}" type="slidenum">
              <a:rPr lang="en-US" smtClean="0"/>
              <a:t>8</a:t>
            </a:fld>
            <a:endParaRPr lang="en-US" dirty="0"/>
          </a:p>
        </p:txBody>
      </p:sp>
    </p:spTree>
    <p:extLst>
      <p:ext uri="{BB962C8B-B14F-4D97-AF65-F5344CB8AC3E}">
        <p14:creationId xmlns:p14="http://schemas.microsoft.com/office/powerpoint/2010/main" val="2301575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Explain the forms as well as the nuance</a:t>
            </a:r>
            <a:r>
              <a:rPr lang="en-US" baseline="0" dirty="0" smtClean="0"/>
              <a:t> of BCI and Sex Offenders List.</a:t>
            </a:r>
          </a:p>
          <a:p>
            <a:r>
              <a:rPr lang="en-US" baseline="0" dirty="0" smtClean="0"/>
              <a:t>Include a screen shot of a redacted BCI report and Sex Offender result.</a:t>
            </a:r>
            <a:endParaRPr lang="en-US" dirty="0"/>
          </a:p>
        </p:txBody>
      </p:sp>
      <p:sp>
        <p:nvSpPr>
          <p:cNvPr id="4" name="Slide Number Placeholder 3"/>
          <p:cNvSpPr>
            <a:spLocks noGrp="1"/>
          </p:cNvSpPr>
          <p:nvPr>
            <p:ph type="sldNum" sz="quarter" idx="10"/>
          </p:nvPr>
        </p:nvSpPr>
        <p:spPr/>
        <p:txBody>
          <a:bodyPr/>
          <a:lstStyle/>
          <a:p>
            <a:fld id="{FB5E413D-8757-4C21-9DF9-59B58DDD1E40}" type="slidenum">
              <a:rPr lang="en-US" smtClean="0"/>
              <a:t>9</a:t>
            </a:fld>
            <a:endParaRPr lang="en-US" dirty="0"/>
          </a:p>
        </p:txBody>
      </p:sp>
    </p:spTree>
    <p:extLst>
      <p:ext uri="{BB962C8B-B14F-4D97-AF65-F5344CB8AC3E}">
        <p14:creationId xmlns:p14="http://schemas.microsoft.com/office/powerpoint/2010/main" val="240933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E413D-8757-4C21-9DF9-59B58DDD1E40}" type="slidenum">
              <a:rPr lang="en-US" smtClean="0"/>
              <a:t>10</a:t>
            </a:fld>
            <a:endParaRPr lang="en-US" dirty="0"/>
          </a:p>
        </p:txBody>
      </p:sp>
    </p:spTree>
    <p:extLst>
      <p:ext uri="{BB962C8B-B14F-4D97-AF65-F5344CB8AC3E}">
        <p14:creationId xmlns:p14="http://schemas.microsoft.com/office/powerpoint/2010/main" val="2329361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E413D-8757-4C21-9DF9-59B58DDD1E40}" type="slidenum">
              <a:rPr lang="en-US" smtClean="0"/>
              <a:t>11</a:t>
            </a:fld>
            <a:endParaRPr lang="en-US" dirty="0"/>
          </a:p>
        </p:txBody>
      </p:sp>
    </p:spTree>
    <p:extLst>
      <p:ext uri="{BB962C8B-B14F-4D97-AF65-F5344CB8AC3E}">
        <p14:creationId xmlns:p14="http://schemas.microsoft.com/office/powerpoint/2010/main" val="382941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135EB3C-8284-4796-9F7F-36D336FCC084}" type="datetimeFigureOut">
              <a:rPr lang="en-US" smtClean="0"/>
              <a:t>9/22/2021</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9BD8940-CA84-410A-8841-EC2BAE31BFA1}"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609600" y="2052960"/>
            <a:ext cx="8432800" cy="1828800"/>
          </a:xfrm>
        </p:spPr>
        <p:txBody>
          <a:bodyPr/>
          <a:lstStyle>
            <a:lvl1pPr algn="r">
              <a:defRPr sz="4200" spc="151" baseline="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EB3C-8284-4796-9F7F-36D336FCC084}" type="datetimeFigureOut">
              <a:rPr lang="en-US" smtClean="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BD8940-CA84-410A-8841-EC2BAE31BFA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9550400" y="274643"/>
            <a:ext cx="2235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35EB3C-8284-4796-9F7F-36D336FCC084}" type="datetimeFigureOut">
              <a:rPr lang="en-US" smtClean="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9BD8940-CA84-410A-8841-EC2BAE31BFA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35EB3C-8284-4796-9F7F-36D336FCC084}" type="datetimeFigureOut">
              <a:rPr lang="en-US" smtClean="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BD8940-CA84-410A-8841-EC2BAE31BFA1}"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idx="1"/>
          </p:nvPr>
        </p:nvSpPr>
        <p:spPr>
          <a:xfrm>
            <a:off x="9550402" y="2892277"/>
            <a:ext cx="2133601" cy="1645920"/>
          </a:xfrm>
        </p:spPr>
        <p:txBody>
          <a:bodyPr anchor="ctr"/>
          <a:lstStyle>
            <a:lvl1pPr marL="0" indent="0">
              <a:buNone/>
              <a:defRPr sz="200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135EB3C-8284-4796-9F7F-36D336FCC084}" type="datetimeFigureOut">
              <a:rPr lang="en-US" smtClean="0"/>
              <a:t>9/22/2021</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9BD8940-CA84-410A-8841-EC2BAE31BFA1}"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508000" y="2892277"/>
            <a:ext cx="8432800" cy="1645920"/>
          </a:xfrm>
        </p:spPr>
        <p:txBody>
          <a:bodyPr/>
          <a:lstStyle>
            <a:lvl1pPr algn="r">
              <a:defRPr sz="4200" spc="151" baseline="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35EB3C-8284-4796-9F7F-36D336FCC084}" type="datetimeFigureOut">
              <a:rPr lang="en-US" smtClean="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BD8940-CA84-410A-8841-EC2BAE31BFA1}"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4"/>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70" y="1722438"/>
            <a:ext cx="5389033" cy="639762"/>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438404"/>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35EB3C-8284-4796-9F7F-36D336FCC084}" type="datetimeFigureOut">
              <a:rPr lang="en-US" smtClean="0"/>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BD8940-CA84-410A-8841-EC2BAE31BFA1}"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135EB3C-8284-4796-9F7F-36D336FCC084}" type="datetimeFigureOut">
              <a:rPr lang="en-US" smtClean="0"/>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BD8940-CA84-410A-8841-EC2BAE31BFA1}"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3135EB3C-8284-4796-9F7F-36D336FCC084}" type="datetimeFigureOut">
              <a:rPr lang="en-US" smtClean="0"/>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BD8940-CA84-410A-8841-EC2BAE31BFA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812800" y="304805"/>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EB3C-8284-4796-9F7F-36D336FCC084}" type="datetimeFigureOut">
              <a:rPr lang="en-US" smtClean="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9BD8940-CA84-410A-8841-EC2BAE31BFA1}" type="slidenum">
              <a:rPr lang="en-US" smtClean="0"/>
              <a:t>‹#›</a:t>
            </a:fld>
            <a:endParaRPr lang="en-US" dirty="0"/>
          </a:p>
        </p:txBody>
      </p:sp>
      <p:sp>
        <p:nvSpPr>
          <p:cNvPr id="11" name="Title 10"/>
          <p:cNvSpPr>
            <a:spLocks noGrp="1"/>
          </p:cNvSpPr>
          <p:nvPr>
            <p:ph type="title"/>
          </p:nvPr>
        </p:nvSpPr>
        <p:spPr>
          <a:xfrm>
            <a:off x="9546336" y="457200"/>
            <a:ext cx="2234213" cy="1673352"/>
          </a:xfrm>
        </p:spPr>
        <p:txBody>
          <a:bodyPr anchor="b"/>
          <a:lstStyle>
            <a:lvl1pPr algn="l">
              <a:defRPr sz="2000" spc="151"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EB3C-8284-4796-9F7F-36D336FCC084}" type="datetimeFigureOut">
              <a:rPr lang="en-US" smtClean="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BD8940-CA84-410A-8841-EC2BAE31BFA1}" type="slidenum">
              <a:rPr lang="en-US" smtClean="0"/>
              <a:t>‹#›</a:t>
            </a:fld>
            <a:endParaRPr lang="en-US" dirty="0"/>
          </a:p>
        </p:txBody>
      </p:sp>
      <p:sp>
        <p:nvSpPr>
          <p:cNvPr id="10" name="Title 9"/>
          <p:cNvSpPr>
            <a:spLocks noGrp="1"/>
          </p:cNvSpPr>
          <p:nvPr>
            <p:ph type="title"/>
          </p:nvPr>
        </p:nvSpPr>
        <p:spPr>
          <a:xfrm>
            <a:off x="9550400" y="460248"/>
            <a:ext cx="2235200" cy="1673352"/>
          </a:xfrm>
        </p:spPr>
        <p:txBody>
          <a:bodyPr anchor="b"/>
          <a:lstStyle>
            <a:lvl1pPr algn="l">
              <a:defRPr sz="2000" spc="151"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11000">
              <a:schemeClr val="accent1">
                <a:lumMod val="45000"/>
                <a:lumOff val="55000"/>
              </a:schemeClr>
            </a:gs>
            <a:gs pos="19000">
              <a:schemeClr val="accent1">
                <a:lumMod val="45000"/>
                <a:lumOff val="55000"/>
              </a:schemeClr>
            </a:gs>
            <a:gs pos="92035">
              <a:srgbClr val="7030A0"/>
            </a:gs>
            <a:gs pos="73451">
              <a:schemeClr val="accent1">
                <a:lumMod val="30000"/>
                <a:lumOff val="70000"/>
              </a:schemeClr>
            </a:gs>
            <a:gs pos="42000">
              <a:srgbClr val="7030A0"/>
            </a:gs>
          </a:gsLst>
          <a:lin ang="5400000" scaled="1"/>
          <a:tileRect/>
        </a:gradFill>
        <a:effectLst/>
      </p:bgPr>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202" y="152405"/>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3135EB3C-8284-4796-9F7F-36D336FCC084}" type="datetimeFigureOut">
              <a:rPr lang="en-US" smtClean="0"/>
              <a:t>9/22/2021</a:t>
            </a:fld>
            <a:endParaRPr lang="en-US" dirty="0"/>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C9BD8940-CA84-410A-8841-EC2BAE31BFA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defTabSz="914377"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13" indent="-228594" algn="l" defTabSz="914377" rtl="0" eaLnBrk="1" latinLnBrk="0" hangingPunct="1">
        <a:spcBef>
          <a:spcPct val="20000"/>
        </a:spcBef>
        <a:buClr>
          <a:schemeClr val="accent1"/>
        </a:buClr>
        <a:buFont typeface="Wingdings 2" pitchFamily="18" charset="2"/>
        <a:buChar char=""/>
        <a:defRPr sz="2000" kern="1200" spc="151" baseline="0">
          <a:solidFill>
            <a:schemeClr val="tx2"/>
          </a:solidFill>
          <a:latin typeface="+mn-lt"/>
          <a:ea typeface="+mn-ea"/>
          <a:cs typeface="+mn-cs"/>
        </a:defRPr>
      </a:lvl1pPr>
      <a:lvl2pPr marL="548626" indent="-182875" algn="l" defTabSz="914377"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39" indent="-182875" algn="l" defTabSz="914377"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53" indent="-182875" algn="l" defTabSz="914377"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28" indent="-182875" algn="l" defTabSz="914377"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41" indent="-182875" algn="l" defTabSz="914377"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754" indent="-182875" algn="l" defTabSz="914377"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067" indent="-182875" algn="l" defTabSz="914377"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381" indent="-182875" algn="l" defTabSz="914377"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comments" Target="../comments/comment2.xml"/><Relationship Id="rId5" Type="http://schemas.openxmlformats.org/officeDocument/2006/relationships/hyperlink" Target="https://www.providenceschools.org/cms/lib/RI01900003/Centricity/Domain/124/Volunteer%20Policy-Amended-6.27.2018%20SPANISHFINAL.pdf" TargetMode="External"/><Relationship Id="rId4" Type="http://schemas.openxmlformats.org/officeDocument/2006/relationships/hyperlink" Target="https://pesb.ppsd.org/Reference_Library/ESB_Policies_and_Regulations/Policies/Volunteer%20Policy-Amended-6.27.2018.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ealth.ri.gov/covid/indooraircirculation/" TargetMode="External"/><Relationship Id="rId2" Type="http://schemas.openxmlformats.org/officeDocument/2006/relationships/hyperlink" Target="https://health.ri.gov/publications/resourceguides/COVID-19-Relief-for-Workers.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iag.ri.gov/BCI/index.php"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799" y="2658655"/>
            <a:ext cx="5482039" cy="3653265"/>
          </a:xfrm>
          <a:prstGeom prst="rect">
            <a:avLst/>
          </a:prstGeom>
        </p:spPr>
      </p:pic>
      <p:sp>
        <p:nvSpPr>
          <p:cNvPr id="2" name="Title 1"/>
          <p:cNvSpPr>
            <a:spLocks noGrp="1"/>
          </p:cNvSpPr>
          <p:nvPr>
            <p:ph type="title" idx="4294967295"/>
          </p:nvPr>
        </p:nvSpPr>
        <p:spPr>
          <a:xfrm>
            <a:off x="2209800" y="377652"/>
            <a:ext cx="8229600" cy="1828800"/>
          </a:xfrm>
          <a:gradFill>
            <a:gsLst>
              <a:gs pos="75000">
                <a:srgbClr val="7030A0"/>
              </a:gs>
              <a:gs pos="50000">
                <a:srgbClr val="122678"/>
              </a:gs>
              <a:gs pos="0">
                <a:schemeClr val="accent2"/>
              </a:gs>
              <a:gs pos="100000">
                <a:schemeClr val="accent2">
                  <a:shade val="48000"/>
                  <a:satMod val="180000"/>
                  <a:lumMod val="94000"/>
                </a:schemeClr>
              </a:gs>
              <a:gs pos="100000">
                <a:schemeClr val="accent2">
                  <a:shade val="48000"/>
                  <a:satMod val="180000"/>
                  <a:lumMod val="94000"/>
                </a:schemeClr>
              </a:gs>
            </a:gsLst>
          </a:gradFill>
          <a:ln/>
          <a:scene3d>
            <a:camera prst="orthographicFront">
              <a:rot lat="0" lon="0" rev="0"/>
            </a:camera>
            <a:lightRig rig="threePt" dir="t">
              <a:rot lat="0" lon="0" rev="19800000"/>
            </a:lightRig>
          </a:scene3d>
        </p:spPr>
        <p:style>
          <a:lnRef idx="0">
            <a:schemeClr val="accent2"/>
          </a:lnRef>
          <a:fillRef idx="3">
            <a:schemeClr val="accent2"/>
          </a:fillRef>
          <a:effectRef idx="3">
            <a:schemeClr val="accent2"/>
          </a:effectRef>
          <a:fontRef idx="minor">
            <a:schemeClr val="lt1"/>
          </a:fontRef>
        </p:style>
        <p:txBody>
          <a:bodyPr/>
          <a:lstStyle/>
          <a:p>
            <a:r>
              <a:rPr lang="en-US" sz="5400" b="1" dirty="0">
                <a:solidFill>
                  <a:schemeClr val="bg2"/>
                </a:solidFill>
                <a:latin typeface="Calibri" panose="020F0502020204030204" pitchFamily="34" charset="0"/>
                <a:cs typeface="Calibri" panose="020F0502020204030204" pitchFamily="34" charset="0"/>
              </a:rPr>
              <a:t>Volunteer</a:t>
            </a:r>
            <a:br>
              <a:rPr lang="en-US" sz="5400" b="1" dirty="0">
                <a:solidFill>
                  <a:schemeClr val="bg2"/>
                </a:solidFill>
                <a:latin typeface="Calibri" panose="020F0502020204030204" pitchFamily="34" charset="0"/>
                <a:cs typeface="Calibri" panose="020F0502020204030204" pitchFamily="34" charset="0"/>
              </a:rPr>
            </a:br>
            <a:r>
              <a:rPr lang="en-US" sz="2400" dirty="0">
                <a:solidFill>
                  <a:schemeClr val="bg2"/>
                </a:solidFill>
                <a:latin typeface="Calibri" panose="020F0502020204030204" pitchFamily="34" charset="0"/>
                <a:cs typeface="Calibri" panose="020F0502020204030204" pitchFamily="34" charset="0"/>
              </a:rPr>
              <a:t>Orientation</a:t>
            </a:r>
          </a:p>
        </p:txBody>
      </p:sp>
      <p:pic>
        <p:nvPicPr>
          <p:cNvPr id="1026" name="Picture 2" descr="Providence Public Schools"/>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22766" y="359887"/>
            <a:ext cx="3115056" cy="13906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895600"/>
            <a:ext cx="7772400" cy="3416320"/>
          </a:xfrm>
          <a:prstGeom prst="rect">
            <a:avLst/>
          </a:prstGeom>
          <a:noFill/>
        </p:spPr>
        <p:txBody>
          <a:bodyPr wrap="square" rtlCol="0">
            <a:spAutoFit/>
          </a:bodyPr>
          <a:lstStyle/>
          <a:p>
            <a:r>
              <a:rPr lang="en-US" sz="2400" b="1" dirty="0" smtClean="0">
                <a:solidFill>
                  <a:srgbClr val="243780"/>
                </a:solidFill>
                <a:latin typeface="Calibri" panose="020F0502020204030204" pitchFamily="34" charset="0"/>
                <a:cs typeface="Calibri" panose="020F0502020204030204" pitchFamily="34" charset="0"/>
              </a:rPr>
              <a:t>Volunteer Program &amp; Central Records Office (CRO)</a:t>
            </a:r>
            <a:endParaRPr lang="en-US" sz="2400" b="1" dirty="0">
              <a:solidFill>
                <a:srgbClr val="243780"/>
              </a:solidFill>
              <a:latin typeface="Calibri" panose="020F0502020204030204" pitchFamily="34" charset="0"/>
              <a:cs typeface="Calibri" panose="020F0502020204030204" pitchFamily="34" charset="0"/>
            </a:endParaRPr>
          </a:p>
          <a:p>
            <a:r>
              <a:rPr lang="en-US" sz="2400" dirty="0" smtClean="0">
                <a:solidFill>
                  <a:srgbClr val="243780"/>
                </a:solidFill>
                <a:latin typeface="Calibri" panose="020F0502020204030204" pitchFamily="34" charset="0"/>
                <a:cs typeface="Calibri" panose="020F0502020204030204" pitchFamily="34" charset="0"/>
              </a:rPr>
              <a:t>379 Washington Street</a:t>
            </a:r>
            <a:endParaRPr lang="en-US" sz="2400" dirty="0">
              <a:solidFill>
                <a:srgbClr val="243780"/>
              </a:solidFill>
              <a:latin typeface="Calibri" panose="020F0502020204030204" pitchFamily="34" charset="0"/>
              <a:cs typeface="Calibri" panose="020F0502020204030204" pitchFamily="34" charset="0"/>
            </a:endParaRPr>
          </a:p>
          <a:p>
            <a:r>
              <a:rPr lang="en-US" sz="2400" dirty="0">
                <a:solidFill>
                  <a:srgbClr val="243780"/>
                </a:solidFill>
                <a:latin typeface="Calibri" panose="020F0502020204030204" pitchFamily="34" charset="0"/>
                <a:cs typeface="Calibri" panose="020F0502020204030204" pitchFamily="34" charset="0"/>
              </a:rPr>
              <a:t>Providence RI </a:t>
            </a:r>
            <a:r>
              <a:rPr lang="en-US" sz="2400" dirty="0" smtClean="0">
                <a:solidFill>
                  <a:srgbClr val="243780"/>
                </a:solidFill>
                <a:latin typeface="Calibri" panose="020F0502020204030204" pitchFamily="34" charset="0"/>
                <a:cs typeface="Calibri" panose="020F0502020204030204" pitchFamily="34" charset="0"/>
              </a:rPr>
              <a:t>02903</a:t>
            </a:r>
          </a:p>
          <a:p>
            <a:endParaRPr lang="en-US" sz="2400" dirty="0">
              <a:solidFill>
                <a:srgbClr val="243780"/>
              </a:solidFill>
              <a:latin typeface="Calibri" panose="020F0502020204030204" pitchFamily="34" charset="0"/>
              <a:cs typeface="Calibri" panose="020F0502020204030204" pitchFamily="34" charset="0"/>
            </a:endParaRPr>
          </a:p>
          <a:p>
            <a:endParaRPr lang="en-US" sz="2400" dirty="0" smtClean="0">
              <a:solidFill>
                <a:srgbClr val="243780"/>
              </a:solidFill>
              <a:latin typeface="Calibri" panose="020F0502020204030204" pitchFamily="34" charset="0"/>
              <a:cs typeface="Calibri" panose="020F0502020204030204" pitchFamily="34" charset="0"/>
            </a:endParaRPr>
          </a:p>
          <a:p>
            <a:r>
              <a:rPr lang="en-US" sz="2400" dirty="0" smtClean="0">
                <a:solidFill>
                  <a:srgbClr val="243780"/>
                </a:solidFill>
                <a:latin typeface="Calibri" panose="020F0502020204030204" pitchFamily="34" charset="0"/>
                <a:cs typeface="Calibri" panose="020F0502020204030204" pitchFamily="34" charset="0"/>
              </a:rPr>
              <a:t>P</a:t>
            </a:r>
            <a:r>
              <a:rPr lang="en-US" sz="2400" dirty="0">
                <a:solidFill>
                  <a:srgbClr val="243780"/>
                </a:solidFill>
                <a:latin typeface="Calibri" panose="020F0502020204030204" pitchFamily="34" charset="0"/>
                <a:cs typeface="Calibri" panose="020F0502020204030204" pitchFamily="34" charset="0"/>
              </a:rPr>
              <a:t>: (401) </a:t>
            </a:r>
            <a:r>
              <a:rPr lang="en-US" sz="2400" dirty="0" smtClean="0">
                <a:solidFill>
                  <a:srgbClr val="243780"/>
                </a:solidFill>
                <a:latin typeface="Calibri" panose="020F0502020204030204" pitchFamily="34" charset="0"/>
                <a:cs typeface="Calibri" panose="020F0502020204030204" pitchFamily="34" charset="0"/>
              </a:rPr>
              <a:t>456.9239</a:t>
            </a:r>
            <a:endParaRPr lang="en-US" sz="2400" dirty="0">
              <a:solidFill>
                <a:srgbClr val="243780"/>
              </a:solidFill>
              <a:latin typeface="Calibri" panose="020F0502020204030204" pitchFamily="34" charset="0"/>
              <a:cs typeface="Calibri" panose="020F0502020204030204" pitchFamily="34" charset="0"/>
            </a:endParaRPr>
          </a:p>
          <a:p>
            <a:r>
              <a:rPr lang="en-US" sz="2400" dirty="0" smtClean="0">
                <a:solidFill>
                  <a:srgbClr val="243780"/>
                </a:solidFill>
                <a:latin typeface="Calibri" panose="020F0502020204030204" pitchFamily="34" charset="0"/>
                <a:cs typeface="Calibri" panose="020F0502020204030204" pitchFamily="34" charset="0"/>
              </a:rPr>
              <a:t>F: (401) 278-2878</a:t>
            </a:r>
          </a:p>
          <a:p>
            <a:r>
              <a:rPr lang="en-US" sz="2400" dirty="0" smtClean="0">
                <a:solidFill>
                  <a:srgbClr val="243780"/>
                </a:solidFill>
                <a:latin typeface="Calibri" panose="020F0502020204030204" pitchFamily="34" charset="0"/>
                <a:cs typeface="Calibri" panose="020F0502020204030204" pitchFamily="34" charset="0"/>
              </a:rPr>
              <a:t>Email: CRO@ppsd.org</a:t>
            </a:r>
          </a:p>
          <a:p>
            <a:r>
              <a:rPr lang="en-US" sz="2400" dirty="0" smtClean="0">
                <a:solidFill>
                  <a:srgbClr val="243780"/>
                </a:solidFill>
                <a:latin typeface="Calibri" panose="020F0502020204030204" pitchFamily="34" charset="0"/>
                <a:cs typeface="Calibri" panose="020F0502020204030204" pitchFamily="34" charset="0"/>
              </a:rPr>
              <a:t>SY 2021-2022</a:t>
            </a:r>
            <a:endParaRPr lang="en-US" sz="2400" dirty="0">
              <a:solidFill>
                <a:srgbClr val="2437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4003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988234" y="1676400"/>
            <a:ext cx="8229600" cy="5181600"/>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19" indent="0" algn="ctr">
              <a:buNone/>
            </a:pPr>
            <a:r>
              <a:rPr lang="en-US" altLang="en-US" sz="2400" b="1" dirty="0" smtClean="0">
                <a:solidFill>
                  <a:schemeClr val="accent2"/>
                </a:solidFill>
              </a:rPr>
              <a:t>Basic </a:t>
            </a:r>
            <a:r>
              <a:rPr lang="en-US" altLang="en-US" sz="2400" b="1" u="sng" dirty="0" smtClean="0">
                <a:solidFill>
                  <a:schemeClr val="accent2"/>
                </a:solidFill>
              </a:rPr>
              <a:t>SCHOOL</a:t>
            </a:r>
            <a:r>
              <a:rPr lang="en-US" altLang="en-US" sz="2400" b="1" dirty="0" smtClean="0">
                <a:solidFill>
                  <a:schemeClr val="accent2"/>
                </a:solidFill>
              </a:rPr>
              <a:t> Protocols once volunteer is assigned</a:t>
            </a:r>
            <a:endParaRPr lang="en-US" altLang="en-US" sz="2400" dirty="0" smtClean="0">
              <a:solidFill>
                <a:schemeClr val="accent2"/>
              </a:solidFill>
              <a:latin typeface="Calibri" panose="020F0502020204030204" pitchFamily="34" charset="0"/>
            </a:endParaRPr>
          </a:p>
          <a:p>
            <a:pPr>
              <a:buFont typeface="Arial" panose="020B0604020202020204" pitchFamily="34" charset="0"/>
              <a:buChar char="•"/>
            </a:pPr>
            <a:endParaRPr lang="en-US" altLang="en-US" sz="1400" dirty="0" smtClean="0">
              <a:solidFill>
                <a:schemeClr val="accent2"/>
              </a:solidFill>
              <a:latin typeface="Calibri" panose="020F0502020204030204" pitchFamily="34" charset="0"/>
            </a:endParaRPr>
          </a:p>
          <a:p>
            <a:pPr>
              <a:buClr>
                <a:schemeClr val="tx2"/>
              </a:buClr>
              <a:buFont typeface="Wingdings" panose="05000000000000000000" pitchFamily="2" charset="2"/>
              <a:buChar char="ü"/>
            </a:pPr>
            <a:r>
              <a:rPr lang="en-US" altLang="en-US" dirty="0" smtClean="0">
                <a:solidFill>
                  <a:schemeClr val="accent2"/>
                </a:solidFill>
                <a:latin typeface="Calibri" panose="020F0502020204030204" pitchFamily="34" charset="0"/>
                <a:sym typeface="Wingdings" panose="05000000000000000000" pitchFamily="2" charset="2"/>
              </a:rPr>
              <a:t>	</a:t>
            </a:r>
            <a:r>
              <a:rPr lang="en-US" altLang="en-US" dirty="0" smtClean="0">
                <a:solidFill>
                  <a:schemeClr val="accent2"/>
                </a:solidFill>
                <a:latin typeface="Calibri" panose="020F0502020204030204" pitchFamily="34" charset="0"/>
              </a:rPr>
              <a:t>Dress attire must be appropriate for a professional 	environment</a:t>
            </a:r>
          </a:p>
          <a:p>
            <a:pPr>
              <a:buClr>
                <a:schemeClr val="tx2"/>
              </a:buClr>
            </a:pPr>
            <a:r>
              <a:rPr lang="en-US" altLang="en-US" dirty="0" smtClean="0">
                <a:solidFill>
                  <a:schemeClr val="accent2"/>
                </a:solidFill>
                <a:latin typeface="Calibri" panose="020F0502020204030204" pitchFamily="34" charset="0"/>
                <a:sym typeface="Wingdings" panose="05000000000000000000" pitchFamily="2" charset="2"/>
              </a:rPr>
              <a:t> 	</a:t>
            </a:r>
            <a:r>
              <a:rPr lang="en-US" altLang="en-US" dirty="0" smtClean="0">
                <a:solidFill>
                  <a:schemeClr val="accent2"/>
                </a:solidFill>
                <a:latin typeface="Calibri" panose="020F0502020204030204" pitchFamily="34" charset="0"/>
              </a:rPr>
              <a:t>Volunteers must Sign-in and out at all times.  Schools may 	request to wear a volunteer badge. Volunteers cannot be left alone with students at any time.</a:t>
            </a:r>
          </a:p>
          <a:p>
            <a:pPr>
              <a:buClr>
                <a:schemeClr val="tx2"/>
              </a:buClr>
            </a:pPr>
            <a:r>
              <a:rPr lang="en-US" altLang="en-US" dirty="0" smtClean="0">
                <a:solidFill>
                  <a:schemeClr val="accent2"/>
                </a:solidFill>
                <a:latin typeface="Calibri" panose="020F0502020204030204" pitchFamily="34" charset="0"/>
                <a:sym typeface="Wingdings" panose="05000000000000000000" pitchFamily="2" charset="2"/>
              </a:rPr>
              <a:t> 	</a:t>
            </a:r>
            <a:r>
              <a:rPr lang="en-US" altLang="en-US" dirty="0" smtClean="0">
                <a:solidFill>
                  <a:schemeClr val="accent2"/>
                </a:solidFill>
                <a:latin typeface="Calibri" panose="020F0502020204030204" pitchFamily="34" charset="0"/>
              </a:rPr>
              <a:t>Report to volunteer assignment soon after signing in</a:t>
            </a:r>
          </a:p>
          <a:p>
            <a:pPr>
              <a:buClr>
                <a:schemeClr val="tx2"/>
              </a:buClr>
            </a:pPr>
            <a:r>
              <a:rPr lang="en-US" altLang="en-US" dirty="0" smtClean="0">
                <a:solidFill>
                  <a:schemeClr val="accent2"/>
                </a:solidFill>
                <a:latin typeface="Calibri" panose="020F0502020204030204" pitchFamily="34" charset="0"/>
                <a:sym typeface="Wingdings" panose="05000000000000000000" pitchFamily="2" charset="2"/>
              </a:rPr>
              <a:t> 	</a:t>
            </a:r>
            <a:r>
              <a:rPr lang="en-US" altLang="en-US" dirty="0" smtClean="0">
                <a:solidFill>
                  <a:schemeClr val="accent2"/>
                </a:solidFill>
                <a:latin typeface="Calibri" panose="020F0502020204030204" pitchFamily="34" charset="0"/>
              </a:rPr>
              <a:t>Once volunteer assignment has been completed, sign-out 	and do not wonder throughout the building (fire safety)</a:t>
            </a:r>
          </a:p>
          <a:p>
            <a:pPr>
              <a:buClr>
                <a:schemeClr val="tx2"/>
              </a:buClr>
            </a:pPr>
            <a:r>
              <a:rPr lang="en-US" altLang="en-US" dirty="0" smtClean="0">
                <a:solidFill>
                  <a:schemeClr val="accent2"/>
                </a:solidFill>
                <a:latin typeface="Calibri" panose="020F0502020204030204" pitchFamily="34" charset="0"/>
                <a:sym typeface="Wingdings" panose="05000000000000000000" pitchFamily="2" charset="2"/>
              </a:rPr>
              <a:t>	</a:t>
            </a:r>
            <a:r>
              <a:rPr lang="en-US" altLang="en-US" dirty="0" smtClean="0">
                <a:solidFill>
                  <a:schemeClr val="accent2"/>
                </a:solidFill>
                <a:latin typeface="Calibri" panose="020F0502020204030204" pitchFamily="34" charset="0"/>
              </a:rPr>
              <a:t>Let the student and teachers know how you prefer to be               	addressed (Ms., Mrs. , Mr.)</a:t>
            </a:r>
          </a:p>
          <a:p>
            <a:pPr>
              <a:buClr>
                <a:schemeClr val="tx2"/>
              </a:buClr>
            </a:pPr>
            <a:r>
              <a:rPr lang="en-US" altLang="en-US" dirty="0" smtClean="0">
                <a:solidFill>
                  <a:schemeClr val="accent2"/>
                </a:solidFill>
                <a:latin typeface="Calibri" panose="020F0502020204030204" pitchFamily="34" charset="0"/>
                <a:sym typeface="Wingdings" panose="05000000000000000000" pitchFamily="2" charset="2"/>
              </a:rPr>
              <a:t> 	</a:t>
            </a:r>
            <a:r>
              <a:rPr lang="en-US" altLang="en-US" dirty="0" smtClean="0">
                <a:solidFill>
                  <a:schemeClr val="accent2"/>
                </a:solidFill>
                <a:latin typeface="Calibri" panose="020F0502020204030204" pitchFamily="34" charset="0"/>
              </a:rPr>
              <a:t>School Rules are to be followed</a:t>
            </a:r>
          </a:p>
          <a:p>
            <a:pPr>
              <a:buClr>
                <a:schemeClr val="tx2"/>
              </a:buClr>
            </a:pPr>
            <a:r>
              <a:rPr lang="en-US" altLang="en-US" dirty="0" smtClean="0">
                <a:solidFill>
                  <a:schemeClr val="accent2"/>
                </a:solidFill>
                <a:latin typeface="Calibri" panose="020F0502020204030204" pitchFamily="34" charset="0"/>
                <a:sym typeface="Wingdings" panose="05000000000000000000" pitchFamily="2" charset="2"/>
              </a:rPr>
              <a:t> 	</a:t>
            </a:r>
            <a:r>
              <a:rPr lang="en-US" altLang="en-US" dirty="0" smtClean="0">
                <a:solidFill>
                  <a:schemeClr val="accent2"/>
                </a:solidFill>
                <a:latin typeface="Calibri" panose="020F0502020204030204" pitchFamily="34" charset="0"/>
              </a:rPr>
              <a:t>Call the main office if you can’t come in to volunteer</a:t>
            </a:r>
          </a:p>
          <a:p>
            <a:pPr marL="45720" indent="0">
              <a:buNone/>
            </a:pPr>
            <a:r>
              <a:rPr lang="en-US" altLang="en-US" dirty="0" smtClean="0">
                <a:solidFill>
                  <a:schemeClr val="accent2"/>
                </a:solidFill>
                <a:latin typeface="Calibri" panose="020F0502020204030204" pitchFamily="34" charset="0"/>
                <a:sym typeface="Wingdings" panose="05000000000000000000" pitchFamily="2" charset="2"/>
              </a:rPr>
              <a:t>   	 </a:t>
            </a:r>
            <a:r>
              <a:rPr lang="en-US" altLang="en-US" dirty="0" smtClean="0">
                <a:solidFill>
                  <a:schemeClr val="accent6"/>
                </a:solidFill>
                <a:latin typeface="Calibri" panose="020F0502020204030204" pitchFamily="34" charset="0"/>
              </a:rPr>
              <a:t>Adhere to the application disclaimer form – Confidentiality 	and liability clause</a:t>
            </a:r>
          </a:p>
          <a:p>
            <a:pPr marL="45720" indent="0">
              <a:buNone/>
            </a:pPr>
            <a:r>
              <a:rPr lang="en-US" altLang="en-US" dirty="0" smtClean="0">
                <a:solidFill>
                  <a:schemeClr val="accent2"/>
                </a:solidFill>
                <a:latin typeface="Calibri" panose="020F0502020204030204" pitchFamily="34" charset="0"/>
                <a:sym typeface="Wingdings" panose="05000000000000000000" pitchFamily="2" charset="2"/>
              </a:rPr>
              <a:t>   	</a:t>
            </a:r>
            <a:r>
              <a:rPr lang="en-US" altLang="en-US" dirty="0" smtClean="0">
                <a:solidFill>
                  <a:schemeClr val="accent6"/>
                </a:solidFill>
                <a:latin typeface="Calibri" panose="020F0502020204030204" pitchFamily="34" charset="0"/>
              </a:rPr>
              <a:t>Adhere to the Mandatory Reporting as required by law and 	PPSD protocols &amp; Any additional protocols outlined by the school or District</a:t>
            </a:r>
          </a:p>
          <a:p>
            <a:pPr marL="45720" indent="0">
              <a:buNone/>
            </a:pPr>
            <a:endParaRPr lang="en-US" altLang="en-US" dirty="0" smtClean="0">
              <a:solidFill>
                <a:schemeClr val="accent2"/>
              </a:solidFill>
              <a:latin typeface="Calibri" panose="020F0502020204030204" pitchFamily="34" charset="0"/>
            </a:endParaRPr>
          </a:p>
          <a:p>
            <a:pPr>
              <a:buClr>
                <a:schemeClr val="tx2"/>
              </a:buClr>
              <a:buFont typeface="Wingdings" panose="05000000000000000000" pitchFamily="2" charset="2"/>
              <a:buChar char="Ø"/>
            </a:pPr>
            <a:endParaRPr lang="en-US" altLang="en-US" sz="1400" dirty="0" smtClean="0">
              <a:solidFill>
                <a:schemeClr val="accent2"/>
              </a:solidFill>
              <a:latin typeface="Calibri" panose="020F0502020204030204" pitchFamily="34" charset="0"/>
            </a:endParaRPr>
          </a:p>
          <a:p>
            <a:endParaRPr lang="en-US" altLang="en-US" dirty="0"/>
          </a:p>
        </p:txBody>
      </p:sp>
      <p:sp>
        <p:nvSpPr>
          <p:cNvPr id="9" name="Title 2"/>
          <p:cNvSpPr>
            <a:spLocks noGrp="1"/>
          </p:cNvSpPr>
          <p:nvPr>
            <p:ph type="title"/>
          </p:nvPr>
        </p:nvSpPr>
        <p:spPr>
          <a:xfrm>
            <a:off x="3017304" y="304800"/>
            <a:ext cx="6171460" cy="1054395"/>
          </a:xfrm>
        </p:spPr>
        <p:txBody>
          <a:bodyPr/>
          <a:lstStyle/>
          <a:p>
            <a:r>
              <a:rPr lang="en-US" sz="4000" dirty="0" smtClean="0">
                <a:solidFill>
                  <a:schemeClr val="accent2"/>
                </a:solidFill>
                <a:effectLst>
                  <a:outerShdw blurRad="50800" dist="38100" dir="2700000" algn="tl" rotWithShape="0">
                    <a:prstClr val="black">
                      <a:alpha val="74000"/>
                    </a:prstClr>
                  </a:outerShdw>
                </a:effectLst>
                <a:latin typeface="Calibri" panose="020F0502020204030204" pitchFamily="34" charset="0"/>
                <a:cs typeface="Calibri" panose="020F0502020204030204" pitchFamily="34" charset="0"/>
              </a:rPr>
              <a:t>Basic school protocols</a:t>
            </a:r>
            <a:endParaRPr lang="en-US" sz="4000" dirty="0">
              <a:solidFill>
                <a:schemeClr val="accent2"/>
              </a:solidFill>
              <a:effectLst>
                <a:outerShdw blurRad="50800" dist="38100" dir="2700000" algn="tl" rotWithShape="0">
                  <a:prstClr val="black">
                    <a:alpha val="74000"/>
                  </a:prstClr>
                </a:outerShdw>
              </a:effectLst>
              <a:latin typeface="Calibri" panose="020F0502020204030204" pitchFamily="34" charset="0"/>
              <a:cs typeface="Calibri" panose="020F0502020204030204" pitchFamily="34" charset="0"/>
            </a:endParaRPr>
          </a:p>
        </p:txBody>
      </p:sp>
      <p:sp>
        <p:nvSpPr>
          <p:cNvPr id="4" name="Rectangle 3"/>
          <p:cNvSpPr txBox="1">
            <a:spLocks noChangeArrowheads="1"/>
          </p:cNvSpPr>
          <p:nvPr/>
        </p:nvSpPr>
        <p:spPr>
          <a:xfrm>
            <a:off x="152400" y="152400"/>
            <a:ext cx="11811000" cy="1371600"/>
          </a:xfrm>
          <a:prstGeom prst="rect">
            <a:avLst/>
          </a:prstGeom>
          <a:gradFill>
            <a:gsLst>
              <a:gs pos="0">
                <a:srgbClr val="7030A0"/>
              </a:gs>
              <a:gs pos="100000">
                <a:schemeClr val="accent2">
                  <a:shade val="48000"/>
                  <a:satMod val="180000"/>
                  <a:lumMod val="94000"/>
                </a:schemeClr>
              </a:gs>
              <a:gs pos="100000">
                <a:schemeClr val="accent2">
                  <a:shade val="48000"/>
                  <a:satMod val="180000"/>
                  <a:lumMod val="94000"/>
                </a:schemeClr>
              </a:gs>
            </a:gsLst>
          </a:gra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19" indent="0" algn="ctr">
              <a:lnSpc>
                <a:spcPct val="200000"/>
              </a:lnSpc>
              <a:buNone/>
            </a:pPr>
            <a:r>
              <a:rPr lang="en-US" altLang="en-US" sz="3200" b="1" dirty="0" smtClean="0">
                <a:latin typeface="Calibri" panose="020F0502020204030204" pitchFamily="34" charset="0"/>
              </a:rPr>
              <a:t>PROTOCOLS</a:t>
            </a:r>
            <a:endParaRPr lang="en-US" altLang="en-US" sz="3200" b="1" dirty="0">
              <a:latin typeface="Calibri" panose="020F0502020204030204" pitchFamily="34" charset="0"/>
            </a:endParaRPr>
          </a:p>
          <a:p>
            <a:endParaRPr lang="en-US" altLang="en-US" dirty="0"/>
          </a:p>
        </p:txBody>
      </p:sp>
    </p:spTree>
    <p:extLst>
      <p:ext uri="{BB962C8B-B14F-4D97-AF65-F5344CB8AC3E}">
        <p14:creationId xmlns:p14="http://schemas.microsoft.com/office/powerpoint/2010/main" val="35096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52400" y="152400"/>
            <a:ext cx="11811000" cy="1371600"/>
          </a:xfrm>
          <a:prstGeom prst="rect">
            <a:avLst/>
          </a:prstGeom>
          <a:gradFill>
            <a:gsLst>
              <a:gs pos="0">
                <a:srgbClr val="7030A0"/>
              </a:gs>
              <a:gs pos="100000">
                <a:schemeClr val="accent2">
                  <a:shade val="48000"/>
                  <a:satMod val="180000"/>
                  <a:lumMod val="94000"/>
                </a:schemeClr>
              </a:gs>
              <a:gs pos="100000">
                <a:schemeClr val="accent2">
                  <a:shade val="48000"/>
                  <a:satMod val="180000"/>
                  <a:lumMod val="94000"/>
                </a:schemeClr>
              </a:gs>
            </a:gsLst>
          </a:gra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19" indent="0" algn="ctr">
              <a:lnSpc>
                <a:spcPct val="200000"/>
              </a:lnSpc>
              <a:buNone/>
            </a:pPr>
            <a:r>
              <a:rPr lang="en-US" altLang="en-US" sz="3200" b="1" dirty="0" smtClean="0">
                <a:latin typeface="Calibri" panose="020F0502020204030204" pitchFamily="34" charset="0"/>
              </a:rPr>
              <a:t>Volunteers </a:t>
            </a:r>
            <a:r>
              <a:rPr lang="en-US" altLang="en-US" sz="3200" b="1" dirty="0">
                <a:latin typeface="Calibri" panose="020F0502020204030204" pitchFamily="34" charset="0"/>
              </a:rPr>
              <a:t>are encouraged to help recruit other volunteers!</a:t>
            </a:r>
          </a:p>
          <a:p>
            <a:endParaRPr lang="en-US" alt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57400"/>
            <a:ext cx="2895600" cy="4023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6999" y="2270288"/>
            <a:ext cx="5201557" cy="3890772"/>
          </a:xfrm>
          <a:prstGeom prst="rect">
            <a:avLst/>
          </a:prstGeom>
        </p:spPr>
      </p:pic>
      <p:sp>
        <p:nvSpPr>
          <p:cNvPr id="2" name="TextBox 1"/>
          <p:cNvSpPr txBox="1"/>
          <p:nvPr/>
        </p:nvSpPr>
        <p:spPr>
          <a:xfrm>
            <a:off x="3352800" y="2438400"/>
            <a:ext cx="3200400" cy="3970318"/>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To Do List:</a:t>
            </a:r>
          </a:p>
          <a:p>
            <a:r>
              <a:rPr lang="en-US" dirty="0" smtClean="0">
                <a:latin typeface="Calibri" panose="020F0502020204030204" pitchFamily="34" charset="0"/>
                <a:cs typeface="Calibri" panose="020F0502020204030204" pitchFamily="34" charset="0"/>
              </a:rPr>
              <a:t>1- Orientation (e-video or in person)</a:t>
            </a:r>
          </a:p>
          <a:p>
            <a:r>
              <a:rPr lang="en-US" dirty="0" smtClean="0">
                <a:latin typeface="Calibri" panose="020F0502020204030204" pitchFamily="34" charset="0"/>
                <a:cs typeface="Calibri" panose="020F0502020204030204" pitchFamily="34" charset="0"/>
              </a:rPr>
              <a:t>2- BCI/5.00 check/MO and ID</a:t>
            </a:r>
          </a:p>
          <a:p>
            <a:r>
              <a:rPr lang="en-US" dirty="0">
                <a:latin typeface="Calibri" panose="020F0502020204030204" pitchFamily="34" charset="0"/>
                <a:cs typeface="Calibri" panose="020F0502020204030204" pitchFamily="34" charset="0"/>
              </a:rPr>
              <a:t>Disqualifying </a:t>
            </a:r>
            <a:r>
              <a:rPr lang="en-US" dirty="0" smtClean="0">
                <a:latin typeface="Calibri" panose="020F0502020204030204" pitchFamily="34" charset="0"/>
                <a:cs typeface="Calibri" panose="020F0502020204030204" pitchFamily="34" charset="0"/>
              </a:rPr>
              <a:t>Offenses Mandatory </a:t>
            </a:r>
            <a:r>
              <a:rPr lang="en-US" dirty="0">
                <a:latin typeface="Calibri" panose="020F0502020204030204" pitchFamily="34" charset="0"/>
                <a:cs typeface="Calibri" panose="020F0502020204030204" pitchFamily="34" charset="0"/>
              </a:rPr>
              <a:t>Reporting Form </a:t>
            </a:r>
            <a:r>
              <a:rPr lang="en-US" dirty="0" smtClean="0">
                <a:latin typeface="Calibri" panose="020F0502020204030204" pitchFamily="34" charset="0"/>
                <a:cs typeface="Calibri" panose="020F0502020204030204" pitchFamily="34" charset="0"/>
              </a:rPr>
              <a:t>Volunteer </a:t>
            </a:r>
            <a:r>
              <a:rPr lang="en-US" dirty="0">
                <a:latin typeface="Calibri" panose="020F0502020204030204" pitchFamily="34" charset="0"/>
                <a:cs typeface="Calibri" panose="020F0502020204030204" pitchFamily="34" charset="0"/>
              </a:rPr>
              <a:t>Agreement and Disclaimer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3- Volunteer Application</a:t>
            </a:r>
          </a:p>
          <a:p>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Q&amp;A</a:t>
            </a:r>
          </a:p>
        </p:txBody>
      </p:sp>
    </p:spTree>
    <p:extLst>
      <p:ext uri="{BB962C8B-B14F-4D97-AF65-F5344CB8AC3E}">
        <p14:creationId xmlns:p14="http://schemas.microsoft.com/office/powerpoint/2010/main" val="2465121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2514600"/>
            <a:ext cx="6248400" cy="4524315"/>
          </a:xfrm>
          <a:prstGeom prst="rect">
            <a:avLst/>
          </a:prstGeom>
          <a:noFill/>
        </p:spPr>
        <p:txBody>
          <a:bodyPr wrap="square" numCol="2" rtlCol="0">
            <a:spAutoFit/>
          </a:bodyPr>
          <a:lstStyle/>
          <a:p>
            <a:pPr algn="ctr"/>
            <a:endParaRPr lang="en-US" sz="2000" b="1" dirty="0">
              <a:solidFill>
                <a:schemeClr val="accent2"/>
              </a:solidFill>
              <a:latin typeface="Calibri" panose="020F0502020204030204" pitchFamily="34" charset="0"/>
            </a:endParaRPr>
          </a:p>
          <a:p>
            <a:pPr algn="ctr"/>
            <a:r>
              <a:rPr lang="en-US" sz="2000" b="1" dirty="0" smtClean="0">
                <a:solidFill>
                  <a:schemeClr val="accent2"/>
                </a:solidFill>
                <a:latin typeface="Calibri" panose="020F0502020204030204" pitchFamily="34" charset="0"/>
              </a:rPr>
              <a:t>Carina Monge</a:t>
            </a:r>
            <a:endParaRPr lang="en-US" sz="2000" b="1" dirty="0">
              <a:solidFill>
                <a:schemeClr val="accent2"/>
              </a:solidFill>
              <a:latin typeface="Calibri" panose="020F0502020204030204" pitchFamily="34" charset="0"/>
            </a:endParaRPr>
          </a:p>
          <a:p>
            <a:pPr algn="ctr"/>
            <a:r>
              <a:rPr lang="en-US" sz="2000" dirty="0" smtClean="0">
                <a:solidFill>
                  <a:schemeClr val="accent2"/>
                </a:solidFill>
                <a:latin typeface="Calibri" panose="020F0502020204030204" pitchFamily="34" charset="0"/>
              </a:rPr>
              <a:t> Volunteer Program </a:t>
            </a:r>
          </a:p>
          <a:p>
            <a:pPr algn="ctr"/>
            <a:r>
              <a:rPr lang="en-US" sz="2000" dirty="0" smtClean="0">
                <a:solidFill>
                  <a:schemeClr val="accent2"/>
                </a:solidFill>
                <a:latin typeface="Calibri" panose="020F0502020204030204" pitchFamily="34" charset="0"/>
              </a:rPr>
              <a:t>&amp; </a:t>
            </a:r>
          </a:p>
          <a:p>
            <a:pPr algn="ctr"/>
            <a:r>
              <a:rPr lang="en-US" sz="2000" dirty="0" smtClean="0">
                <a:solidFill>
                  <a:schemeClr val="accent2"/>
                </a:solidFill>
                <a:latin typeface="Calibri" panose="020F0502020204030204" pitchFamily="34" charset="0"/>
              </a:rPr>
              <a:t>Central Records Manager</a:t>
            </a:r>
            <a:endParaRPr lang="en-US" sz="2000" dirty="0">
              <a:solidFill>
                <a:schemeClr val="accent2"/>
              </a:solidFill>
              <a:latin typeface="Calibri" panose="020F0502020204030204" pitchFamily="34" charset="0"/>
            </a:endParaRPr>
          </a:p>
          <a:p>
            <a:pPr algn="ctr"/>
            <a:endParaRPr lang="en-US" sz="2000" dirty="0" smtClean="0">
              <a:solidFill>
                <a:schemeClr val="accent2"/>
              </a:solidFill>
              <a:latin typeface="Calibri" panose="020F0502020204030204" pitchFamily="34" charset="0"/>
            </a:endParaRPr>
          </a:p>
          <a:p>
            <a:pPr algn="ctr"/>
            <a:r>
              <a:rPr lang="en-US" sz="2000" dirty="0" smtClean="0">
                <a:solidFill>
                  <a:schemeClr val="accent2"/>
                </a:solidFill>
                <a:latin typeface="Calibri" panose="020F0502020204030204" pitchFamily="34" charset="0"/>
              </a:rPr>
              <a:t>CRO@ppsd.org</a:t>
            </a:r>
            <a:endParaRPr lang="en-US" sz="2000" dirty="0">
              <a:solidFill>
                <a:schemeClr val="accent2"/>
              </a:solidFill>
              <a:latin typeface="Calibri" panose="020F0502020204030204" pitchFamily="34" charset="0"/>
            </a:endParaRPr>
          </a:p>
          <a:p>
            <a:pPr algn="ctr"/>
            <a:endParaRPr lang="en-US" sz="2000" dirty="0">
              <a:solidFill>
                <a:schemeClr val="accent2"/>
              </a:solidFill>
              <a:latin typeface="Calibri" panose="020F0502020204030204" pitchFamily="34" charset="0"/>
            </a:endParaRPr>
          </a:p>
          <a:p>
            <a:pPr algn="ctr"/>
            <a:endParaRPr lang="en-US" sz="2000" dirty="0">
              <a:solidFill>
                <a:schemeClr val="accent2"/>
              </a:solidFill>
              <a:latin typeface="Calibri" panose="020F0502020204030204" pitchFamily="34" charset="0"/>
            </a:endParaRPr>
          </a:p>
          <a:p>
            <a:pPr algn="ctr"/>
            <a:endParaRPr lang="en-US" sz="2000" dirty="0">
              <a:solidFill>
                <a:schemeClr val="accent2"/>
              </a:solidFill>
              <a:latin typeface="Calibri" panose="020F0502020204030204" pitchFamily="34" charset="0"/>
            </a:endParaRPr>
          </a:p>
          <a:p>
            <a:pPr algn="ctr"/>
            <a:endParaRPr lang="en-US" sz="2000" b="1" dirty="0">
              <a:solidFill>
                <a:schemeClr val="accent2"/>
              </a:solidFill>
              <a:latin typeface="Calibri" panose="020F0502020204030204" pitchFamily="34" charset="0"/>
            </a:endParaRPr>
          </a:p>
          <a:p>
            <a:pPr algn="ctr"/>
            <a:endParaRPr lang="en-US" sz="2000" b="1" dirty="0">
              <a:solidFill>
                <a:schemeClr val="accent2"/>
              </a:solidFill>
              <a:latin typeface="Calibri" panose="020F0502020204030204" pitchFamily="34" charset="0"/>
            </a:endParaRPr>
          </a:p>
          <a:p>
            <a:pPr algn="ctr"/>
            <a:endParaRPr lang="en-US" sz="2000" b="1" dirty="0">
              <a:solidFill>
                <a:schemeClr val="accent2"/>
              </a:solidFill>
              <a:latin typeface="Calibri" panose="020F0502020204030204" pitchFamily="34" charset="0"/>
            </a:endParaRPr>
          </a:p>
          <a:p>
            <a:pPr algn="ctr"/>
            <a:endParaRPr lang="en-US" sz="2000" b="1" dirty="0">
              <a:solidFill>
                <a:schemeClr val="accent2"/>
              </a:solidFill>
              <a:latin typeface="Calibri" panose="020F0502020204030204" pitchFamily="34" charset="0"/>
            </a:endParaRPr>
          </a:p>
          <a:p>
            <a:pPr algn="ctr"/>
            <a:endParaRPr lang="en-US" sz="2000" b="1" dirty="0">
              <a:solidFill>
                <a:schemeClr val="accent2"/>
              </a:solidFill>
              <a:latin typeface="Calibri" panose="020F0502020204030204" pitchFamily="34" charset="0"/>
            </a:endParaRPr>
          </a:p>
          <a:p>
            <a:pPr algn="ctr"/>
            <a:endParaRPr lang="en-US" sz="2000" b="1" dirty="0">
              <a:solidFill>
                <a:schemeClr val="accent2"/>
              </a:solidFill>
              <a:latin typeface="Calibri" panose="020F0502020204030204" pitchFamily="34" charset="0"/>
            </a:endParaRPr>
          </a:p>
          <a:p>
            <a:pPr algn="ctr"/>
            <a:endParaRPr lang="en-US" sz="1400" dirty="0">
              <a:solidFill>
                <a:schemeClr val="accent6"/>
              </a:solidFill>
              <a:latin typeface="Calibri" panose="020F0502020204030204" pitchFamily="34" charset="0"/>
            </a:endParaRPr>
          </a:p>
          <a:p>
            <a:pPr algn="r"/>
            <a:endParaRPr lang="en-US" sz="1400" dirty="0">
              <a:solidFill>
                <a:schemeClr val="accent6"/>
              </a:solidFill>
              <a:latin typeface="Calibri" panose="020F0502020204030204" pitchFamily="34" charset="0"/>
            </a:endParaRPr>
          </a:p>
        </p:txBody>
      </p:sp>
      <p:sp>
        <p:nvSpPr>
          <p:cNvPr id="4" name="Rectangle 3"/>
          <p:cNvSpPr/>
          <p:nvPr/>
        </p:nvSpPr>
        <p:spPr>
          <a:xfrm>
            <a:off x="152400" y="76200"/>
            <a:ext cx="11811000" cy="2062103"/>
          </a:xfrm>
          <a:prstGeom prst="rect">
            <a:avLst/>
          </a:prstGeom>
          <a:gradFill>
            <a:gsLst>
              <a:gs pos="0">
                <a:srgbClr val="7030A0"/>
              </a:gs>
              <a:gs pos="100000">
                <a:schemeClr val="accent2">
                  <a:shade val="48000"/>
                  <a:satMod val="180000"/>
                  <a:lumMod val="94000"/>
                </a:schemeClr>
              </a:gs>
              <a:gs pos="100000">
                <a:schemeClr val="accent2">
                  <a:shade val="48000"/>
                  <a:satMod val="180000"/>
                  <a:lumMod val="94000"/>
                </a:schemeClr>
              </a:gs>
            </a:gsLst>
          </a:gra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solidFill>
                  <a:schemeClr val="tx2"/>
                </a:solidFill>
                <a:latin typeface="Calibri" panose="020F0502020204030204" pitchFamily="34" charset="0"/>
              </a:rPr>
              <a:t>WE THANK YOU!!!!</a:t>
            </a:r>
          </a:p>
          <a:p>
            <a:pPr algn="ctr"/>
            <a:r>
              <a:rPr lang="en-US" sz="3200" b="1" dirty="0" smtClean="0">
                <a:solidFill>
                  <a:schemeClr val="tx2"/>
                </a:solidFill>
                <a:latin typeface="Calibri" panose="020F0502020204030204" pitchFamily="34" charset="0"/>
              </a:rPr>
              <a:t>Volunteer Program &amp; Central Records</a:t>
            </a:r>
            <a:endParaRPr lang="en-US" sz="3200" b="1" dirty="0">
              <a:solidFill>
                <a:schemeClr val="tx2"/>
              </a:solidFill>
              <a:latin typeface="Calibri" panose="020F0502020204030204" pitchFamily="34" charset="0"/>
            </a:endParaRPr>
          </a:p>
          <a:p>
            <a:pPr algn="ctr"/>
            <a:r>
              <a:rPr lang="en-US" sz="3200" b="1" dirty="0" smtClean="0">
                <a:solidFill>
                  <a:schemeClr val="tx2"/>
                </a:solidFill>
                <a:latin typeface="Calibri" panose="020F0502020204030204" pitchFamily="34" charset="0"/>
              </a:rPr>
              <a:t>379 Washington Street, Providence RI</a:t>
            </a:r>
            <a:endParaRPr lang="en-US" sz="3200" b="1" dirty="0">
              <a:solidFill>
                <a:schemeClr val="tx2"/>
              </a:solidFill>
              <a:latin typeface="Calibri" panose="020F0502020204030204" pitchFamily="34" charset="0"/>
            </a:endParaRPr>
          </a:p>
          <a:p>
            <a:pPr algn="ctr"/>
            <a:r>
              <a:rPr lang="en-US" sz="3200" b="1" dirty="0" smtClean="0">
                <a:solidFill>
                  <a:schemeClr val="tx2"/>
                </a:solidFill>
                <a:latin typeface="Calibri" panose="020F0502020204030204" pitchFamily="34" charset="0"/>
              </a:rPr>
              <a:t>401-456-9239</a:t>
            </a:r>
            <a:endParaRPr lang="en-US" sz="32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156224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1811000" cy="1371600"/>
          </a:xfrm>
          <a:gradFill>
            <a:gsLst>
              <a:gs pos="0">
                <a:srgbClr val="7030A0"/>
              </a:gs>
              <a:gs pos="100000">
                <a:schemeClr val="accent2">
                  <a:shade val="48000"/>
                  <a:satMod val="180000"/>
                  <a:lumMod val="94000"/>
                </a:schemeClr>
              </a:gs>
              <a:gs pos="100000">
                <a:schemeClr val="accent2">
                  <a:shade val="48000"/>
                  <a:satMod val="180000"/>
                  <a:lumMod val="94000"/>
                </a:schemeClr>
              </a:gs>
            </a:gsLst>
          </a:gradFill>
        </p:spPr>
        <p:style>
          <a:lnRef idx="0">
            <a:schemeClr val="accent2"/>
          </a:lnRef>
          <a:fillRef idx="3">
            <a:schemeClr val="accent2"/>
          </a:fillRef>
          <a:effectRef idx="3">
            <a:schemeClr val="accent2"/>
          </a:effectRef>
          <a:fontRef idx="minor">
            <a:schemeClr val="lt1"/>
          </a:fontRef>
        </p:style>
        <p:txBody>
          <a:bodyPr/>
          <a:lstStyle/>
          <a:p>
            <a:r>
              <a:rPr lang="en-US" b="1" dirty="0" smtClean="0">
                <a:solidFill>
                  <a:schemeClr val="bg2"/>
                </a:solidFill>
                <a:latin typeface="Calibri" panose="020F0502020204030204" pitchFamily="34" charset="0"/>
                <a:cs typeface="Calibri" panose="020F0502020204030204" pitchFamily="34" charset="0"/>
              </a:rPr>
              <a:t>Objective and Agenda</a:t>
            </a:r>
            <a:endParaRPr lang="en-US" b="1" dirty="0">
              <a:solidFill>
                <a:schemeClr val="bg2"/>
              </a:solidFill>
              <a:latin typeface="Calibri" panose="020F0502020204030204" pitchFamily="34" charset="0"/>
              <a:cs typeface="Calibri" panose="020F0502020204030204" pitchFamily="34" charset="0"/>
            </a:endParaRPr>
          </a:p>
        </p:txBody>
      </p:sp>
      <p:sp>
        <p:nvSpPr>
          <p:cNvPr id="6" name="TextBox 5"/>
          <p:cNvSpPr txBox="1"/>
          <p:nvPr/>
        </p:nvSpPr>
        <p:spPr>
          <a:xfrm>
            <a:off x="1447800" y="1797308"/>
            <a:ext cx="5791200" cy="4647426"/>
          </a:xfrm>
          <a:prstGeom prst="rect">
            <a:avLst/>
          </a:prstGeom>
          <a:noFill/>
        </p:spPr>
        <p:txBody>
          <a:bodyPr wrap="square" rtlCol="0">
            <a:spAutoFit/>
          </a:bodyPr>
          <a:lstStyle/>
          <a:p>
            <a:r>
              <a:rPr lang="en-US" sz="2200" b="1" u="sng" dirty="0">
                <a:solidFill>
                  <a:schemeClr val="accent2"/>
                </a:solidFill>
                <a:latin typeface="Calibri" panose="020F0502020204030204" pitchFamily="34" charset="0"/>
                <a:cs typeface="Calibri" panose="020F0502020204030204" pitchFamily="34" charset="0"/>
              </a:rPr>
              <a:t>Objective</a:t>
            </a:r>
            <a:r>
              <a:rPr lang="en-US" sz="2200" b="1" dirty="0">
                <a:solidFill>
                  <a:schemeClr val="accent2"/>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dirty="0">
                <a:solidFill>
                  <a:schemeClr val="accent2"/>
                </a:solidFill>
                <a:latin typeface="Calibri" panose="020F0502020204030204" pitchFamily="34" charset="0"/>
                <a:cs typeface="Calibri" panose="020F0502020204030204" pitchFamily="34" charset="0"/>
              </a:rPr>
              <a:t>Equip </a:t>
            </a:r>
            <a:r>
              <a:rPr lang="en-US" dirty="0" smtClean="0">
                <a:solidFill>
                  <a:schemeClr val="accent2"/>
                </a:solidFill>
                <a:latin typeface="Calibri" panose="020F0502020204030204" pitchFamily="34" charset="0"/>
                <a:cs typeface="Calibri" panose="020F0502020204030204" pitchFamily="34" charset="0"/>
              </a:rPr>
              <a:t>volunteers </a:t>
            </a:r>
            <a:r>
              <a:rPr lang="en-US" dirty="0">
                <a:solidFill>
                  <a:schemeClr val="accent2"/>
                </a:solidFill>
                <a:latin typeface="Calibri" panose="020F0502020204030204" pitchFamily="34" charset="0"/>
                <a:cs typeface="Calibri" panose="020F0502020204030204" pitchFamily="34" charset="0"/>
              </a:rPr>
              <a:t>with the tools to become successful </a:t>
            </a:r>
            <a:r>
              <a:rPr lang="en-US" dirty="0" smtClean="0">
                <a:solidFill>
                  <a:schemeClr val="accent2"/>
                </a:solidFill>
                <a:latin typeface="Calibri" panose="020F0502020204030204" pitchFamily="34" charset="0"/>
                <a:cs typeface="Calibri" panose="020F0502020204030204" pitchFamily="34" charset="0"/>
              </a:rPr>
              <a:t>in Providence </a:t>
            </a:r>
            <a:r>
              <a:rPr lang="en-US" dirty="0">
                <a:solidFill>
                  <a:schemeClr val="accent2"/>
                </a:solidFill>
                <a:latin typeface="Calibri" panose="020F0502020204030204" pitchFamily="34" charset="0"/>
                <a:cs typeface="Calibri" panose="020F0502020204030204" pitchFamily="34" charset="0"/>
              </a:rPr>
              <a:t>Public Schools.</a:t>
            </a:r>
          </a:p>
          <a:p>
            <a:r>
              <a:rPr lang="en-US" sz="2200" b="1" u="sng" dirty="0" smtClean="0">
                <a:solidFill>
                  <a:schemeClr val="accent2"/>
                </a:solidFill>
                <a:latin typeface="Calibri" panose="020F0502020204030204" pitchFamily="34" charset="0"/>
                <a:cs typeface="Calibri" panose="020F0502020204030204" pitchFamily="34" charset="0"/>
              </a:rPr>
              <a:t>Agenda</a:t>
            </a:r>
          </a:p>
          <a:p>
            <a:pPr marL="285750" indent="-285750">
              <a:buFont typeface="Arial" panose="020B0604020202020204" pitchFamily="34" charset="0"/>
              <a:buChar char="•"/>
            </a:pPr>
            <a:r>
              <a:rPr lang="en-US" dirty="0" smtClean="0">
                <a:solidFill>
                  <a:schemeClr val="accent2"/>
                </a:solidFill>
                <a:latin typeface="Calibri" panose="020F0502020204030204" pitchFamily="34" charset="0"/>
                <a:cs typeface="Calibri" panose="020F0502020204030204" pitchFamily="34" charset="0"/>
              </a:rPr>
              <a:t>Intro</a:t>
            </a:r>
          </a:p>
          <a:p>
            <a:pPr marL="285750" indent="-285750">
              <a:buFont typeface="Arial" panose="020B0604020202020204" pitchFamily="34" charset="0"/>
              <a:buChar char="•"/>
            </a:pPr>
            <a:r>
              <a:rPr lang="en-US" dirty="0" smtClean="0">
                <a:solidFill>
                  <a:schemeClr val="accent2"/>
                </a:solidFill>
                <a:latin typeface="Calibri" panose="020F0502020204030204" pitchFamily="34" charset="0"/>
                <a:cs typeface="Calibri" panose="020F0502020204030204" pitchFamily="34" charset="0"/>
              </a:rPr>
              <a:t>Why Volunteering?</a:t>
            </a:r>
          </a:p>
          <a:p>
            <a:pPr marL="285750" indent="-285750">
              <a:buFont typeface="Arial" panose="020B0604020202020204" pitchFamily="34" charset="0"/>
              <a:buChar char="•"/>
            </a:pPr>
            <a:r>
              <a:rPr lang="en-US" dirty="0" smtClean="0">
                <a:solidFill>
                  <a:schemeClr val="accent2"/>
                </a:solidFill>
                <a:latin typeface="Calibri" panose="020F0502020204030204" pitchFamily="34" charset="0"/>
                <a:cs typeface="Calibri" panose="020F0502020204030204" pitchFamily="34" charset="0"/>
              </a:rPr>
              <a:t>Virtual Volunteering</a:t>
            </a:r>
          </a:p>
          <a:p>
            <a:pPr marL="285750" indent="-285750">
              <a:buFont typeface="Arial" panose="020B0604020202020204" pitchFamily="34" charset="0"/>
              <a:buChar char="•"/>
            </a:pPr>
            <a:r>
              <a:rPr lang="en-US" dirty="0" smtClean="0">
                <a:solidFill>
                  <a:schemeClr val="accent2"/>
                </a:solidFill>
                <a:latin typeface="Calibri" panose="020F0502020204030204" pitchFamily="34" charset="0"/>
                <a:cs typeface="Calibri" panose="020F0502020204030204" pitchFamily="34" charset="0"/>
              </a:rPr>
              <a:t>Volunteer Policy</a:t>
            </a:r>
          </a:p>
          <a:p>
            <a:pPr marL="285750" indent="-285750">
              <a:buFont typeface="Arial" panose="020B0604020202020204" pitchFamily="34" charset="0"/>
              <a:buChar char="•"/>
            </a:pPr>
            <a:r>
              <a:rPr lang="en-US" dirty="0" smtClean="0">
                <a:solidFill>
                  <a:schemeClr val="accent2"/>
                </a:solidFill>
                <a:latin typeface="Calibri" panose="020F0502020204030204" pitchFamily="34" charset="0"/>
                <a:cs typeface="Calibri" panose="020F0502020204030204" pitchFamily="34" charset="0"/>
              </a:rPr>
              <a:t>Covid-19</a:t>
            </a:r>
          </a:p>
          <a:p>
            <a:pPr marL="285750" indent="-285750">
              <a:buFont typeface="Arial" panose="020B0604020202020204" pitchFamily="34" charset="0"/>
              <a:buChar char="•"/>
            </a:pPr>
            <a:r>
              <a:rPr lang="en-US" dirty="0" smtClean="0">
                <a:solidFill>
                  <a:schemeClr val="accent2"/>
                </a:solidFill>
                <a:latin typeface="Calibri" panose="020F0502020204030204" pitchFamily="34" charset="0"/>
                <a:cs typeface="Calibri" panose="020F0502020204030204" pitchFamily="34" charset="0"/>
              </a:rPr>
              <a:t>Volunteer Application 3 Steps Process</a:t>
            </a:r>
          </a:p>
          <a:p>
            <a:pPr marL="285750" indent="-285750">
              <a:buFont typeface="Arial" panose="020B0604020202020204" pitchFamily="34" charset="0"/>
              <a:buChar char="•"/>
            </a:pPr>
            <a:r>
              <a:rPr lang="en-US" dirty="0" smtClean="0">
                <a:solidFill>
                  <a:schemeClr val="accent2"/>
                </a:solidFill>
                <a:latin typeface="Calibri" panose="020F0502020204030204" pitchFamily="34" charset="0"/>
                <a:cs typeface="Calibri" panose="020F0502020204030204" pitchFamily="34" charset="0"/>
              </a:rPr>
              <a:t>What happens after you have completed application</a:t>
            </a:r>
          </a:p>
          <a:p>
            <a:pPr marL="285750" indent="-285750">
              <a:buFont typeface="Arial" panose="020B0604020202020204" pitchFamily="34" charset="0"/>
              <a:buChar char="•"/>
            </a:pPr>
            <a:r>
              <a:rPr lang="en-US" dirty="0" smtClean="0">
                <a:solidFill>
                  <a:schemeClr val="accent2"/>
                </a:solidFill>
                <a:latin typeface="Calibri" panose="020F0502020204030204" pitchFamily="34" charset="0"/>
                <a:cs typeface="Calibri" panose="020F0502020204030204" pitchFamily="34" charset="0"/>
              </a:rPr>
              <a:t>Legal Process</a:t>
            </a:r>
          </a:p>
          <a:p>
            <a:pPr marL="285750" indent="-285750">
              <a:buFont typeface="Arial" panose="020B0604020202020204" pitchFamily="34" charset="0"/>
              <a:buChar char="•"/>
            </a:pPr>
            <a:r>
              <a:rPr lang="en-US" dirty="0" smtClean="0">
                <a:solidFill>
                  <a:schemeClr val="accent2"/>
                </a:solidFill>
                <a:latin typeface="Calibri" panose="020F0502020204030204" pitchFamily="34" charset="0"/>
                <a:cs typeface="Calibri" panose="020F0502020204030204" pitchFamily="34" charset="0"/>
              </a:rPr>
              <a:t>Protocols</a:t>
            </a:r>
          </a:p>
          <a:p>
            <a:pPr marL="285750" indent="-285750">
              <a:buFont typeface="Arial" panose="020B0604020202020204" pitchFamily="34" charset="0"/>
              <a:buChar char="•"/>
            </a:pPr>
            <a:r>
              <a:rPr lang="en-US" dirty="0" smtClean="0">
                <a:solidFill>
                  <a:schemeClr val="accent2"/>
                </a:solidFill>
                <a:latin typeface="Calibri" panose="020F0502020204030204" pitchFamily="34" charset="0"/>
                <a:cs typeface="Calibri" panose="020F0502020204030204" pitchFamily="34" charset="0"/>
              </a:rPr>
              <a:t>Volunteer to do list</a:t>
            </a:r>
          </a:p>
          <a:p>
            <a:pPr marL="285750" indent="-285750">
              <a:buFont typeface="Arial" panose="020B0604020202020204" pitchFamily="34" charset="0"/>
              <a:buChar char="•"/>
            </a:pPr>
            <a:r>
              <a:rPr lang="en-US" dirty="0" smtClean="0">
                <a:solidFill>
                  <a:schemeClr val="accent2"/>
                </a:solidFill>
                <a:latin typeface="Calibri" panose="020F0502020204030204" pitchFamily="34" charset="0"/>
                <a:cs typeface="Calibri" panose="020F0502020204030204" pitchFamily="34" charset="0"/>
              </a:rPr>
              <a:t>Q&amp;A</a:t>
            </a:r>
          </a:p>
          <a:p>
            <a:pPr marL="285750" indent="-285750">
              <a:buFont typeface="Arial" panose="020B0604020202020204" pitchFamily="34" charset="0"/>
              <a:buChar char="•"/>
            </a:pPr>
            <a:r>
              <a:rPr lang="en-US" dirty="0" smtClean="0">
                <a:solidFill>
                  <a:schemeClr val="accent2"/>
                </a:solidFill>
                <a:latin typeface="Calibri" panose="020F0502020204030204" pitchFamily="34" charset="0"/>
                <a:cs typeface="Calibri" panose="020F0502020204030204" pitchFamily="34" charset="0"/>
              </a:rPr>
              <a:t>Thank you!</a:t>
            </a:r>
            <a:endParaRPr lang="en-US" dirty="0">
              <a:solidFill>
                <a:schemeClr val="accent2"/>
              </a:solidFill>
              <a:latin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797308"/>
            <a:ext cx="3835400" cy="4216400"/>
          </a:xfrm>
          <a:prstGeom prst="rect">
            <a:avLst/>
          </a:prstGeom>
        </p:spPr>
      </p:pic>
    </p:spTree>
    <p:extLst>
      <p:ext uri="{BB962C8B-B14F-4D97-AF65-F5344CB8AC3E}">
        <p14:creationId xmlns:p14="http://schemas.microsoft.com/office/powerpoint/2010/main" val="3052312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267200" y="3390900"/>
            <a:ext cx="7696200" cy="1371600"/>
          </a:xfrm>
          <a:prstGeom prst="rect">
            <a:avLst/>
          </a:prstGeom>
          <a:solidFill>
            <a:srgbClr val="7030A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ctr" defTabSz="914377" rtl="0" eaLnBrk="1" latinLnBrk="0" hangingPunct="1">
              <a:spcBef>
                <a:spcPct val="0"/>
              </a:spcBef>
              <a:buNone/>
              <a:defRPr sz="3200" kern="1200" cap="all" spc="2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b="1" dirty="0" smtClean="0">
                <a:solidFill>
                  <a:schemeClr val="tx2"/>
                </a:solidFill>
                <a:latin typeface="Calibri" panose="020F0502020204030204" pitchFamily="34" charset="0"/>
              </a:rPr>
              <a:t> Qualities of a volunteer</a:t>
            </a:r>
            <a:endParaRPr lang="en-US" b="1" dirty="0">
              <a:solidFill>
                <a:schemeClr val="tx2"/>
              </a:solidFill>
              <a:latin typeface="Calibri" panose="020F0502020204030204" pitchFamily="34" charset="0"/>
            </a:endParaRPr>
          </a:p>
        </p:txBody>
      </p:sp>
      <p:sp>
        <p:nvSpPr>
          <p:cNvPr id="2" name="Title 1"/>
          <p:cNvSpPr>
            <a:spLocks noGrp="1"/>
          </p:cNvSpPr>
          <p:nvPr>
            <p:ph type="title"/>
          </p:nvPr>
        </p:nvSpPr>
        <p:spPr>
          <a:xfrm>
            <a:off x="152400" y="152400"/>
            <a:ext cx="11811000" cy="1371600"/>
          </a:xfrm>
          <a:gradFill>
            <a:gsLst>
              <a:gs pos="0">
                <a:srgbClr val="7030A0"/>
              </a:gs>
              <a:gs pos="100000">
                <a:schemeClr val="accent2">
                  <a:shade val="48000"/>
                  <a:satMod val="180000"/>
                  <a:lumMod val="94000"/>
                </a:schemeClr>
              </a:gs>
              <a:gs pos="100000">
                <a:schemeClr val="accent2">
                  <a:shade val="48000"/>
                  <a:satMod val="180000"/>
                  <a:lumMod val="94000"/>
                </a:schemeClr>
              </a:gs>
            </a:gsLst>
          </a:gradFill>
        </p:spPr>
        <p:style>
          <a:lnRef idx="0">
            <a:schemeClr val="accent2"/>
          </a:lnRef>
          <a:fillRef idx="3">
            <a:schemeClr val="accent2"/>
          </a:fillRef>
          <a:effectRef idx="3">
            <a:schemeClr val="accent2"/>
          </a:effectRef>
          <a:fontRef idx="minor">
            <a:schemeClr val="lt1"/>
          </a:fontRef>
        </p:style>
        <p:txBody>
          <a:bodyPr/>
          <a:lstStyle/>
          <a:p>
            <a:pPr algn="l"/>
            <a:r>
              <a:rPr lang="en-US" b="1" dirty="0" smtClean="0">
                <a:solidFill>
                  <a:schemeClr val="tx2"/>
                </a:solidFill>
                <a:latin typeface="Calibri" panose="020F0502020204030204" pitchFamily="34" charset="0"/>
              </a:rPr>
              <a:t> Why Volunteer? </a:t>
            </a:r>
            <a:endParaRPr lang="en-US" b="1" dirty="0">
              <a:solidFill>
                <a:schemeClr val="tx2"/>
              </a:solidFill>
              <a:latin typeface="Calibri" panose="020F0502020204030204" pitchFamily="34" charset="0"/>
            </a:endParaRPr>
          </a:p>
        </p:txBody>
      </p:sp>
      <p:sp>
        <p:nvSpPr>
          <p:cNvPr id="8" name="Text Placeholder 1"/>
          <p:cNvSpPr txBox="1">
            <a:spLocks/>
          </p:cNvSpPr>
          <p:nvPr/>
        </p:nvSpPr>
        <p:spPr>
          <a:xfrm>
            <a:off x="685800" y="4876800"/>
            <a:ext cx="10744200" cy="4953000"/>
          </a:xfrm>
          <a:prstGeom prst="rect">
            <a:avLst/>
          </a:prstGeom>
        </p:spPr>
        <p:txBody>
          <a:bodyPr>
            <a:normAutofit/>
          </a:bodyPr>
          <a:lstStyle>
            <a:lvl1pPr marL="274313" indent="-228594" algn="l" defTabSz="914377" rtl="0" eaLnBrk="1" latinLnBrk="0" hangingPunct="1">
              <a:spcBef>
                <a:spcPct val="20000"/>
              </a:spcBef>
              <a:buClr>
                <a:schemeClr val="accent1"/>
              </a:buClr>
              <a:buFont typeface="Wingdings 2" pitchFamily="18" charset="2"/>
              <a:buChar char=""/>
              <a:defRPr sz="2000" kern="1200" spc="151" baseline="0">
                <a:solidFill>
                  <a:schemeClr val="tx2"/>
                </a:solidFill>
                <a:latin typeface="+mn-lt"/>
                <a:ea typeface="+mn-ea"/>
                <a:cs typeface="+mn-cs"/>
              </a:defRPr>
            </a:lvl1pPr>
            <a:lvl2pPr marL="548626" indent="-182875" algn="l" defTabSz="914377"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39" indent="-182875" algn="l" defTabSz="914377"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53" indent="-182875" algn="l" defTabSz="914377"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28" indent="-182875" algn="l" defTabSz="914377"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41" indent="-182875" algn="l" defTabSz="914377"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754" indent="-182875" algn="l" defTabSz="914377"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067" indent="-182875" algn="l" defTabSz="914377"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381" indent="-182875" algn="l" defTabSz="914377"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p:txBody>
      </p:sp>
      <p:sp>
        <p:nvSpPr>
          <p:cNvPr id="5" name="Rectangle 4"/>
          <p:cNvSpPr/>
          <p:nvPr/>
        </p:nvSpPr>
        <p:spPr>
          <a:xfrm>
            <a:off x="254000" y="4648200"/>
            <a:ext cx="11328400" cy="923330"/>
          </a:xfrm>
          <a:prstGeom prst="rect">
            <a:avLst/>
          </a:prstGeom>
        </p:spPr>
        <p:txBody>
          <a:bodyPr wrap="square">
            <a:spAutoFit/>
          </a:bodyPr>
          <a:lstStyle/>
          <a:p>
            <a:endParaRPr lang="en-US" dirty="0">
              <a:solidFill>
                <a:srgbClr val="243780"/>
              </a:solidFill>
            </a:endParaRPr>
          </a:p>
          <a:p>
            <a:endParaRPr lang="en-US" dirty="0">
              <a:solidFill>
                <a:srgbClr val="243780"/>
              </a:solidFill>
            </a:endParaRPr>
          </a:p>
          <a:p>
            <a:endParaRPr lang="en-US" dirty="0">
              <a:solidFill>
                <a:srgbClr val="24378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808145230"/>
              </p:ext>
            </p:extLst>
          </p:nvPr>
        </p:nvGraphicFramePr>
        <p:xfrm>
          <a:off x="4340860" y="5101590"/>
          <a:ext cx="7508240" cy="1342644"/>
        </p:xfrm>
        <a:graphic>
          <a:graphicData uri="http://schemas.openxmlformats.org/drawingml/2006/table">
            <a:tbl>
              <a:tblPr/>
              <a:tblGrid>
                <a:gridCol w="358394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160020">
                <a:tc>
                  <a:txBody>
                    <a:bodyPr/>
                    <a:lstStyle/>
                    <a:p>
                      <a:pPr marL="342900" marR="0" lvl="0" indent="-342900">
                        <a:lnSpc>
                          <a:spcPct val="107000"/>
                        </a:lnSpc>
                        <a:spcBef>
                          <a:spcPts val="0"/>
                        </a:spcBef>
                        <a:spcAft>
                          <a:spcPts val="0"/>
                        </a:spcAft>
                        <a:buClr>
                          <a:schemeClr val="accent1"/>
                        </a:buClr>
                        <a:buFont typeface="Wingdings" panose="05000000000000000000" pitchFamily="2" charset="2"/>
                        <a:buChar char=""/>
                        <a:tabLst>
                          <a:tab pos="457200" algn="l"/>
                        </a:tabLst>
                      </a:pPr>
                      <a:r>
                        <a:rPr lang="en-US" sz="2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Commitment</a:t>
                      </a:r>
                    </a:p>
                  </a:txBody>
                  <a:tcPr marL="9525" marR="9525" marT="9525" marB="0">
                    <a:lnL>
                      <a:noFill/>
                    </a:lnL>
                    <a:lnR>
                      <a:noFill/>
                    </a:lnR>
                    <a:lnT>
                      <a:noFill/>
                    </a:lnT>
                    <a:lnB>
                      <a:noFill/>
                    </a:lnB>
                  </a:tcPr>
                </a:tc>
                <a:tc>
                  <a:txBody>
                    <a:bodyPr/>
                    <a:lstStyle/>
                    <a:p>
                      <a:pPr marL="342900" marR="0" lvl="0" indent="-342900">
                        <a:lnSpc>
                          <a:spcPct val="107000"/>
                        </a:lnSpc>
                        <a:spcBef>
                          <a:spcPts val="0"/>
                        </a:spcBef>
                        <a:spcAft>
                          <a:spcPts val="0"/>
                        </a:spcAft>
                        <a:buClr>
                          <a:schemeClr val="accent1"/>
                        </a:buClr>
                        <a:buFont typeface="Wingdings" panose="05000000000000000000" pitchFamily="2" charset="2"/>
                        <a:buChar char=""/>
                        <a:tabLst>
                          <a:tab pos="457200" algn="l"/>
                        </a:tabLst>
                      </a:pPr>
                      <a:r>
                        <a:rPr lang="en-US" sz="2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Creativity</a:t>
                      </a:r>
                    </a:p>
                  </a:txBody>
                  <a:tcPr marL="9525" marR="9525" marT="9525" marB="0">
                    <a:lnL>
                      <a:noFill/>
                    </a:lnL>
                    <a:lnR>
                      <a:noFill/>
                    </a:lnR>
                    <a:lnT>
                      <a:noFill/>
                    </a:lnT>
                    <a:lnB>
                      <a:noFill/>
                    </a:lnB>
                  </a:tcPr>
                </a:tc>
                <a:extLst>
                  <a:ext uri="{0D108BD9-81ED-4DB2-BD59-A6C34878D82A}">
                    <a16:rowId xmlns:a16="http://schemas.microsoft.com/office/drawing/2014/main" val="10000"/>
                  </a:ext>
                </a:extLst>
              </a:tr>
              <a:tr h="160020">
                <a:tc>
                  <a:txBody>
                    <a:bodyPr/>
                    <a:lstStyle/>
                    <a:p>
                      <a:pPr marL="342900" marR="0" lvl="0" indent="-342900">
                        <a:lnSpc>
                          <a:spcPct val="107000"/>
                        </a:lnSpc>
                        <a:spcBef>
                          <a:spcPts val="0"/>
                        </a:spcBef>
                        <a:spcAft>
                          <a:spcPts val="0"/>
                        </a:spcAft>
                        <a:buClr>
                          <a:schemeClr val="accent1"/>
                        </a:buClr>
                        <a:buFont typeface="Wingdings" panose="05000000000000000000" pitchFamily="2" charset="2"/>
                        <a:buChar char=""/>
                        <a:tabLst>
                          <a:tab pos="457200" algn="l"/>
                        </a:tabLst>
                      </a:pPr>
                      <a:r>
                        <a:rPr lang="en-US" sz="2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Integrity</a:t>
                      </a:r>
                    </a:p>
                  </a:txBody>
                  <a:tcPr marL="9525" marR="9525" marT="9525" marB="0">
                    <a:lnL>
                      <a:noFill/>
                    </a:lnL>
                    <a:lnR>
                      <a:noFill/>
                    </a:lnR>
                    <a:lnT>
                      <a:noFill/>
                    </a:lnT>
                    <a:lnB>
                      <a:noFill/>
                    </a:lnB>
                  </a:tcPr>
                </a:tc>
                <a:tc>
                  <a:txBody>
                    <a:bodyPr/>
                    <a:lstStyle/>
                    <a:p>
                      <a:pPr marL="342900" marR="0" lvl="0" indent="-342900">
                        <a:lnSpc>
                          <a:spcPct val="107000"/>
                        </a:lnSpc>
                        <a:spcBef>
                          <a:spcPts val="0"/>
                        </a:spcBef>
                        <a:spcAft>
                          <a:spcPts val="0"/>
                        </a:spcAft>
                        <a:buClr>
                          <a:schemeClr val="accent1"/>
                        </a:buClr>
                        <a:buFont typeface="Wingdings" panose="05000000000000000000" pitchFamily="2" charset="2"/>
                        <a:buChar char=""/>
                        <a:tabLst>
                          <a:tab pos="457200" algn="l"/>
                        </a:tabLst>
                      </a:pPr>
                      <a:r>
                        <a:rPr lang="en-US" sz="2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Flexibility</a:t>
                      </a:r>
                    </a:p>
                  </a:txBody>
                  <a:tcPr marL="9525" marR="9525" marT="9525" marB="0">
                    <a:lnL>
                      <a:noFill/>
                    </a:lnL>
                    <a:lnR>
                      <a:noFill/>
                    </a:lnR>
                    <a:lnT>
                      <a:noFill/>
                    </a:lnT>
                    <a:lnB>
                      <a:noFill/>
                    </a:lnB>
                  </a:tcPr>
                </a:tc>
                <a:extLst>
                  <a:ext uri="{0D108BD9-81ED-4DB2-BD59-A6C34878D82A}">
                    <a16:rowId xmlns:a16="http://schemas.microsoft.com/office/drawing/2014/main" val="10001"/>
                  </a:ext>
                </a:extLst>
              </a:tr>
              <a:tr h="0">
                <a:tc>
                  <a:txBody>
                    <a:bodyPr/>
                    <a:lstStyle/>
                    <a:p>
                      <a:pPr marL="342900" marR="0" lvl="0" indent="-342900">
                        <a:lnSpc>
                          <a:spcPct val="107000"/>
                        </a:lnSpc>
                        <a:spcBef>
                          <a:spcPts val="0"/>
                        </a:spcBef>
                        <a:spcAft>
                          <a:spcPts val="0"/>
                        </a:spcAft>
                        <a:buClr>
                          <a:schemeClr val="accent1"/>
                        </a:buClr>
                        <a:buFont typeface="Wingdings" panose="05000000000000000000" pitchFamily="2" charset="2"/>
                        <a:buChar char=""/>
                        <a:tabLst>
                          <a:tab pos="457200" algn="l"/>
                        </a:tabLst>
                      </a:pPr>
                      <a:r>
                        <a:rPr lang="en-US" sz="2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Compassion</a:t>
                      </a:r>
                    </a:p>
                  </a:txBody>
                  <a:tcPr marL="9525" marR="9525" marT="9525" marB="0">
                    <a:lnL>
                      <a:noFill/>
                    </a:lnL>
                    <a:lnR>
                      <a:noFill/>
                    </a:lnR>
                    <a:lnT>
                      <a:noFill/>
                    </a:lnT>
                    <a:lnB>
                      <a:noFill/>
                    </a:lnB>
                  </a:tcPr>
                </a:tc>
                <a:tc>
                  <a:txBody>
                    <a:bodyPr/>
                    <a:lstStyle/>
                    <a:p>
                      <a:pPr marL="342900" marR="0" lvl="0" indent="-342900">
                        <a:lnSpc>
                          <a:spcPct val="107000"/>
                        </a:lnSpc>
                        <a:spcBef>
                          <a:spcPts val="0"/>
                        </a:spcBef>
                        <a:spcAft>
                          <a:spcPts val="0"/>
                        </a:spcAft>
                        <a:buClr>
                          <a:schemeClr val="accent1"/>
                        </a:buClr>
                        <a:buFont typeface="Wingdings" panose="05000000000000000000" pitchFamily="2" charset="2"/>
                        <a:buChar char=""/>
                        <a:tabLst>
                          <a:tab pos="457200" algn="l"/>
                        </a:tabLst>
                      </a:pPr>
                      <a:r>
                        <a:rPr lang="en-US" sz="2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Being proactive</a:t>
                      </a:r>
                    </a:p>
                  </a:txBody>
                  <a:tcPr marL="9525" marR="9525" marT="9525" marB="0">
                    <a:lnL>
                      <a:noFill/>
                    </a:lnL>
                    <a:lnR>
                      <a:noFill/>
                    </a:lnR>
                    <a:lnT>
                      <a:noFill/>
                    </a:lnT>
                    <a:lnB>
                      <a:noFill/>
                    </a:lnB>
                  </a:tcPr>
                </a:tc>
                <a:extLst>
                  <a:ext uri="{0D108BD9-81ED-4DB2-BD59-A6C34878D82A}">
                    <a16:rowId xmlns:a16="http://schemas.microsoft.com/office/drawing/2014/main" val="10002"/>
                  </a:ext>
                </a:extLst>
              </a:tr>
              <a:tr h="160020">
                <a:tc>
                  <a:txBody>
                    <a:bodyPr/>
                    <a:lstStyle/>
                    <a:p>
                      <a:pPr marL="342900" marR="0" lvl="0" indent="-342900">
                        <a:lnSpc>
                          <a:spcPct val="107000"/>
                        </a:lnSpc>
                        <a:spcBef>
                          <a:spcPts val="0"/>
                        </a:spcBef>
                        <a:spcAft>
                          <a:spcPts val="0"/>
                        </a:spcAft>
                        <a:buClr>
                          <a:schemeClr val="accent1"/>
                        </a:buClr>
                        <a:buFont typeface="Wingdings" panose="05000000000000000000" pitchFamily="2" charset="2"/>
                        <a:buChar char=""/>
                        <a:tabLst>
                          <a:tab pos="457200" algn="l"/>
                        </a:tabLst>
                      </a:pPr>
                      <a:r>
                        <a:rPr lang="en-US" sz="2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Network</a:t>
                      </a:r>
                    </a:p>
                  </a:txBody>
                  <a:tcPr marL="9525" marR="9525" marT="9525" marB="0">
                    <a:lnL>
                      <a:noFill/>
                    </a:lnL>
                    <a:lnR>
                      <a:noFill/>
                    </a:lnR>
                    <a:lnT>
                      <a:noFill/>
                    </a:lnT>
                    <a:lnB>
                      <a:noFill/>
                    </a:lnB>
                  </a:tcPr>
                </a:tc>
                <a:tc>
                  <a:txBody>
                    <a:bodyPr/>
                    <a:lstStyle/>
                    <a:p>
                      <a:pPr>
                        <a:lnSpc>
                          <a:spcPct val="107000"/>
                        </a:lnSpc>
                        <a:buClr>
                          <a:schemeClr val="accent1"/>
                        </a:buClr>
                      </a:pPr>
                      <a:endParaRPr lang="en-US" sz="2000" dirty="0">
                        <a:solidFill>
                          <a:schemeClr val="accent2"/>
                        </a:solidFill>
                        <a:effectLst/>
                        <a:latin typeface="Calibri" panose="020F0502020204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35965291"/>
              </p:ext>
            </p:extLst>
          </p:nvPr>
        </p:nvGraphicFramePr>
        <p:xfrm>
          <a:off x="381000" y="1752600"/>
          <a:ext cx="6934200" cy="1371600"/>
        </p:xfrm>
        <a:graphic>
          <a:graphicData uri="http://schemas.openxmlformats.org/drawingml/2006/table">
            <a:tbl>
              <a:tblPr/>
              <a:tblGrid>
                <a:gridCol w="3276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42900">
                <a:tc>
                  <a:txBody>
                    <a:bodyPr/>
                    <a:lstStyle/>
                    <a:p>
                      <a:pPr marL="342900" lvl="0" indent="-342900">
                        <a:lnSpc>
                          <a:spcPct val="107000"/>
                        </a:lnSpc>
                        <a:buClr>
                          <a:schemeClr val="accent1"/>
                        </a:buClr>
                        <a:buFont typeface="Wingdings" panose="05000000000000000000" pitchFamily="2" charset="2"/>
                        <a:buChar char=""/>
                        <a:tabLst>
                          <a:tab pos="457200" algn="l"/>
                        </a:tabLst>
                      </a:pPr>
                      <a:r>
                        <a:rPr lang="en-US" sz="2000" kern="1200" dirty="0">
                          <a:solidFill>
                            <a:schemeClr val="accent2"/>
                          </a:solidFill>
                          <a:effectLst/>
                          <a:latin typeface="Calibri" panose="020F0502020204030204" pitchFamily="34" charset="0"/>
                          <a:ea typeface="Times New Roman" panose="02020603050405020304" pitchFamily="18" charset="0"/>
                          <a:cs typeface="Arial" panose="020B0604020202020204" pitchFamily="34" charset="0"/>
                        </a:rPr>
                        <a:t>Make a difference</a:t>
                      </a:r>
                      <a:endParaRPr lang="en-US" sz="2000" dirty="0">
                        <a:solidFill>
                          <a:schemeClr val="accent2"/>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07000"/>
                        </a:lnSpc>
                        <a:buClr>
                          <a:schemeClr val="accent1"/>
                        </a:buClr>
                        <a:buFont typeface="Wingdings" panose="05000000000000000000" pitchFamily="2" charset="2"/>
                        <a:buChar char=""/>
                        <a:tabLst>
                          <a:tab pos="457200" algn="l"/>
                        </a:tabLst>
                      </a:pPr>
                      <a:r>
                        <a:rPr lang="en-US" sz="2000" kern="1200">
                          <a:solidFill>
                            <a:schemeClr val="accent2"/>
                          </a:solidFill>
                          <a:effectLst/>
                          <a:latin typeface="Calibri" panose="020F0502020204030204" pitchFamily="34" charset="0"/>
                          <a:ea typeface="Times New Roman" panose="02020603050405020304" pitchFamily="18" charset="0"/>
                          <a:cs typeface="Arial" panose="020B0604020202020204" pitchFamily="34" charset="0"/>
                        </a:rPr>
                        <a:t>A chance to give back</a:t>
                      </a:r>
                      <a:endParaRPr lang="en-US" sz="2000">
                        <a:solidFill>
                          <a:schemeClr val="accent2"/>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2900">
                <a:tc>
                  <a:txBody>
                    <a:bodyPr/>
                    <a:lstStyle/>
                    <a:p>
                      <a:pPr marL="342900" lvl="0" indent="-342900">
                        <a:lnSpc>
                          <a:spcPct val="107000"/>
                        </a:lnSpc>
                        <a:buClr>
                          <a:schemeClr val="accent1"/>
                        </a:buClr>
                        <a:buFont typeface="Wingdings" panose="05000000000000000000" pitchFamily="2" charset="2"/>
                        <a:buChar char=""/>
                        <a:tabLst>
                          <a:tab pos="457200" algn="l"/>
                        </a:tabLst>
                      </a:pPr>
                      <a:r>
                        <a:rPr lang="en-US" sz="2000" kern="1200">
                          <a:solidFill>
                            <a:schemeClr val="accent2"/>
                          </a:solidFill>
                          <a:effectLst/>
                          <a:latin typeface="Calibri" panose="020F0502020204030204" pitchFamily="34" charset="0"/>
                          <a:ea typeface="Times New Roman" panose="02020603050405020304" pitchFamily="18" charset="0"/>
                          <a:cs typeface="Arial" panose="020B0604020202020204" pitchFamily="34" charset="0"/>
                        </a:rPr>
                        <a:t>To meet new people</a:t>
                      </a:r>
                      <a:endParaRPr lang="en-US" sz="2000">
                        <a:solidFill>
                          <a:schemeClr val="accent2"/>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07000"/>
                        </a:lnSpc>
                        <a:buClr>
                          <a:schemeClr val="accent1"/>
                        </a:buClr>
                        <a:buFont typeface="Wingdings" panose="05000000000000000000" pitchFamily="2" charset="2"/>
                        <a:buChar char=""/>
                        <a:tabLst>
                          <a:tab pos="457200" algn="l"/>
                        </a:tabLst>
                      </a:pPr>
                      <a:r>
                        <a:rPr lang="en-US" sz="2000" kern="1200" dirty="0">
                          <a:solidFill>
                            <a:schemeClr val="accent2"/>
                          </a:solidFill>
                          <a:effectLst/>
                          <a:latin typeface="Calibri" panose="020F0502020204030204" pitchFamily="34" charset="0"/>
                          <a:ea typeface="Times New Roman" panose="02020603050405020304" pitchFamily="18" charset="0"/>
                          <a:cs typeface="Arial" panose="020B0604020202020204" pitchFamily="34" charset="0"/>
                        </a:rPr>
                        <a:t>Brings people together</a:t>
                      </a:r>
                      <a:endParaRPr lang="en-US" sz="2000" dirty="0">
                        <a:solidFill>
                          <a:schemeClr val="accent2"/>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2900">
                <a:tc>
                  <a:txBody>
                    <a:bodyPr/>
                    <a:lstStyle/>
                    <a:p>
                      <a:pPr marL="342900" lvl="0" indent="-342900">
                        <a:lnSpc>
                          <a:spcPct val="107000"/>
                        </a:lnSpc>
                        <a:buClr>
                          <a:schemeClr val="accent1"/>
                        </a:buClr>
                        <a:buFont typeface="Wingdings" panose="05000000000000000000" pitchFamily="2" charset="2"/>
                        <a:buChar char=""/>
                        <a:tabLst>
                          <a:tab pos="457200" algn="l"/>
                        </a:tabLst>
                      </a:pPr>
                      <a:r>
                        <a:rPr lang="en-US" sz="2000" kern="1200" dirty="0">
                          <a:solidFill>
                            <a:schemeClr val="accent2"/>
                          </a:solidFill>
                          <a:effectLst/>
                          <a:latin typeface="Calibri" panose="020F0502020204030204" pitchFamily="34" charset="0"/>
                          <a:ea typeface="Times New Roman" panose="02020603050405020304" pitchFamily="18" charset="0"/>
                          <a:cs typeface="Arial" panose="020B0604020202020204" pitchFamily="34" charset="0"/>
                        </a:rPr>
                        <a:t>Strengthens Communities</a:t>
                      </a:r>
                      <a:endParaRPr lang="en-US" sz="2000" dirty="0">
                        <a:solidFill>
                          <a:schemeClr val="accent2"/>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07000"/>
                        </a:lnSpc>
                        <a:buClr>
                          <a:schemeClr val="accent1"/>
                        </a:buClr>
                        <a:buFont typeface="Wingdings" panose="05000000000000000000" pitchFamily="2" charset="2"/>
                        <a:buChar char=""/>
                        <a:tabLst>
                          <a:tab pos="457200" algn="l"/>
                        </a:tabLst>
                      </a:pPr>
                      <a:r>
                        <a:rPr lang="en-US" sz="2000" kern="1200" dirty="0">
                          <a:solidFill>
                            <a:schemeClr val="accent2"/>
                          </a:solidFill>
                          <a:effectLst/>
                          <a:latin typeface="Calibri" panose="020F0502020204030204" pitchFamily="34" charset="0"/>
                          <a:ea typeface="Times New Roman" panose="02020603050405020304" pitchFamily="18" charset="0"/>
                          <a:cs typeface="Arial" panose="020B0604020202020204" pitchFamily="34" charset="0"/>
                        </a:rPr>
                        <a:t>Gain Professional Experience</a:t>
                      </a:r>
                      <a:endParaRPr lang="en-US" sz="2000" dirty="0">
                        <a:solidFill>
                          <a:schemeClr val="accent2"/>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2900">
                <a:tc>
                  <a:txBody>
                    <a:bodyPr/>
                    <a:lstStyle/>
                    <a:p>
                      <a:pPr marL="342900" lvl="0" indent="-342900">
                        <a:lnSpc>
                          <a:spcPct val="107000"/>
                        </a:lnSpc>
                        <a:buClr>
                          <a:schemeClr val="accent1"/>
                        </a:buClr>
                        <a:buFont typeface="Wingdings" panose="05000000000000000000" pitchFamily="2" charset="2"/>
                        <a:buChar char=""/>
                        <a:tabLst>
                          <a:tab pos="457200" algn="l"/>
                        </a:tabLst>
                      </a:pPr>
                      <a:r>
                        <a:rPr lang="en-US" sz="2000" kern="1200">
                          <a:solidFill>
                            <a:schemeClr val="accent2"/>
                          </a:solidFill>
                          <a:effectLst/>
                          <a:latin typeface="Calibri" panose="020F0502020204030204" pitchFamily="34" charset="0"/>
                          <a:ea typeface="Times New Roman" panose="02020603050405020304" pitchFamily="18" charset="0"/>
                          <a:cs typeface="Arial" panose="020B0604020202020204" pitchFamily="34" charset="0"/>
                        </a:rPr>
                        <a:t>Service Learning </a:t>
                      </a:r>
                      <a:endParaRPr lang="en-US" sz="2000">
                        <a:solidFill>
                          <a:schemeClr val="accent2"/>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buClr>
                          <a:schemeClr val="accent1"/>
                        </a:buClr>
                      </a:pPr>
                      <a:endParaRPr lang="en-US" sz="2000" dirty="0">
                        <a:solidFill>
                          <a:schemeClr val="accent2"/>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1789" y="1752600"/>
            <a:ext cx="2807211" cy="145448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78" y="3603405"/>
            <a:ext cx="3240082" cy="2546789"/>
          </a:xfrm>
          <a:prstGeom prst="rect">
            <a:avLst/>
          </a:prstGeom>
        </p:spPr>
      </p:pic>
    </p:spTree>
    <p:extLst>
      <p:ext uri="{BB962C8B-B14F-4D97-AF65-F5344CB8AC3E}">
        <p14:creationId xmlns:p14="http://schemas.microsoft.com/office/powerpoint/2010/main" val="2257305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 y="0"/>
            <a:ext cx="11811000" cy="1410241"/>
          </a:xfrm>
          <a:gradFill>
            <a:gsLst>
              <a:gs pos="0">
                <a:srgbClr val="7030A0"/>
              </a:gs>
              <a:gs pos="100000">
                <a:schemeClr val="accent2">
                  <a:shade val="48000"/>
                  <a:satMod val="180000"/>
                  <a:lumMod val="94000"/>
                </a:schemeClr>
              </a:gs>
              <a:gs pos="100000">
                <a:schemeClr val="accent2">
                  <a:shade val="48000"/>
                  <a:satMod val="180000"/>
                  <a:lumMod val="94000"/>
                </a:schemeClr>
              </a:gs>
            </a:gsLst>
          </a:gradFill>
        </p:spPr>
        <p:style>
          <a:lnRef idx="0">
            <a:schemeClr val="accent2"/>
          </a:lnRef>
          <a:fillRef idx="3">
            <a:schemeClr val="accent2"/>
          </a:fillRef>
          <a:effectRef idx="3">
            <a:schemeClr val="accent2"/>
          </a:effectRef>
          <a:fontRef idx="minor">
            <a:schemeClr val="lt1"/>
          </a:fontRef>
        </p:style>
        <p:txBody>
          <a:bodyPr/>
          <a:lstStyle/>
          <a:p>
            <a:r>
              <a:rPr lang="en-US" sz="4000" b="1" dirty="0" smtClean="0">
                <a:solidFill>
                  <a:schemeClr val="tx2"/>
                </a:solidFill>
                <a:latin typeface="Calibri" panose="020F0502020204030204" pitchFamily="34" charset="0"/>
              </a:rPr>
              <a:t>Virtual volunteering</a:t>
            </a:r>
            <a:endParaRPr lang="en-US" sz="4000" b="1" dirty="0">
              <a:solidFill>
                <a:schemeClr val="tx2"/>
              </a:solidFill>
              <a:latin typeface="Calibri" panose="020F0502020204030204" pitchFamily="34" charset="0"/>
            </a:endParaRPr>
          </a:p>
        </p:txBody>
      </p:sp>
      <p:sp>
        <p:nvSpPr>
          <p:cNvPr id="5" name="TextBox 4"/>
          <p:cNvSpPr txBox="1"/>
          <p:nvPr/>
        </p:nvSpPr>
        <p:spPr>
          <a:xfrm>
            <a:off x="381000" y="1676400"/>
            <a:ext cx="7162800" cy="2554545"/>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Virtual Volunteering </a:t>
            </a:r>
          </a:p>
          <a:p>
            <a:r>
              <a:rPr lang="en-US" sz="2400" dirty="0" smtClean="0">
                <a:latin typeface="Calibri" panose="020F0502020204030204" pitchFamily="34" charset="0"/>
                <a:cs typeface="Calibri" panose="020F0502020204030204" pitchFamily="34" charset="0"/>
              </a:rPr>
              <a:t>When volunteer activities occur, in whole or in part, using the internet and a home, school, tele center, or work computer or other internet-connected device, such as a smart phone or personal digital assistant.</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994" y="2514600"/>
            <a:ext cx="4400006" cy="3048000"/>
          </a:xfrm>
          <a:prstGeom prst="rect">
            <a:avLst/>
          </a:prstGeom>
        </p:spPr>
      </p:pic>
      <p:sp>
        <p:nvSpPr>
          <p:cNvPr id="6" name="TextBox 5"/>
          <p:cNvSpPr txBox="1"/>
          <p:nvPr/>
        </p:nvSpPr>
        <p:spPr>
          <a:xfrm>
            <a:off x="381000" y="4191000"/>
            <a:ext cx="6858000" cy="2831544"/>
          </a:xfrm>
          <a:prstGeom prst="rect">
            <a:avLst/>
          </a:prstGeom>
          <a:noFill/>
        </p:spPr>
        <p:txBody>
          <a:bodyPr wrap="square" rtlCol="0">
            <a:spAutoFit/>
          </a:bodyPr>
          <a:lstStyle/>
          <a:p>
            <a:r>
              <a:rPr lang="en-US" sz="2800" b="1" dirty="0" smtClean="0">
                <a:latin typeface="Lucida Sans" panose="020B0602030504020204" pitchFamily="34" charset="0"/>
                <a:cs typeface="Calibri" panose="020F0502020204030204" pitchFamily="34" charset="0"/>
              </a:rPr>
              <a:t>What does that look like?</a:t>
            </a:r>
          </a:p>
          <a:p>
            <a:r>
              <a:rPr lang="en-US" sz="2000" dirty="0" smtClean="0">
                <a:latin typeface="Lucida Sans" panose="020B0602030504020204" pitchFamily="34" charset="0"/>
                <a:cs typeface="Calibri" panose="020F0502020204030204" pitchFamily="34" charset="0"/>
              </a:rPr>
              <a:t>Supporting…</a:t>
            </a:r>
          </a:p>
          <a:p>
            <a:pPr marL="457200" indent="-457200">
              <a:buFont typeface="Arial" panose="020B0604020202020204" pitchFamily="34" charset="0"/>
              <a:buChar char="•"/>
            </a:pPr>
            <a:r>
              <a:rPr lang="en-US" sz="2000" dirty="0">
                <a:latin typeface="Lucida Sans" panose="020B0602030504020204" pitchFamily="34" charset="0"/>
                <a:cs typeface="Calibri" panose="020F0502020204030204" pitchFamily="34" charset="0"/>
              </a:rPr>
              <a:t>students with virtual learning/google </a:t>
            </a:r>
            <a:r>
              <a:rPr lang="en-US" sz="2000" dirty="0" smtClean="0">
                <a:latin typeface="Lucida Sans" panose="020B0602030504020204" pitchFamily="34" charset="0"/>
                <a:cs typeface="Calibri" panose="020F0502020204030204" pitchFamily="34" charset="0"/>
              </a:rPr>
              <a:t>classroom</a:t>
            </a:r>
          </a:p>
          <a:p>
            <a:pPr marL="457200" indent="-457200">
              <a:buFont typeface="Arial" panose="020B0604020202020204" pitchFamily="34" charset="0"/>
              <a:buChar char="•"/>
            </a:pPr>
            <a:r>
              <a:rPr lang="en-US" dirty="0">
                <a:latin typeface="Lucida Sans" panose="020B0602030504020204" pitchFamily="34" charset="0"/>
              </a:rPr>
              <a:t>our v</a:t>
            </a:r>
            <a:r>
              <a:rPr lang="en-US" dirty="0" smtClean="0">
                <a:latin typeface="Lucida Sans" panose="020B0602030504020204" pitchFamily="34" charset="0"/>
              </a:rPr>
              <a:t>irtual </a:t>
            </a:r>
            <a:r>
              <a:rPr lang="en-US" dirty="0">
                <a:latin typeface="Lucida Sans" panose="020B0602030504020204" pitchFamily="34" charset="0"/>
              </a:rPr>
              <a:t>l</a:t>
            </a:r>
            <a:r>
              <a:rPr lang="en-US" dirty="0" smtClean="0">
                <a:latin typeface="Lucida Sans" panose="020B0602030504020204" pitchFamily="34" charset="0"/>
              </a:rPr>
              <a:t>earning </a:t>
            </a:r>
            <a:r>
              <a:rPr lang="en-US" dirty="0">
                <a:latin typeface="Lucida Sans" panose="020B0602030504020204" pitchFamily="34" charset="0"/>
              </a:rPr>
              <a:t>a</a:t>
            </a:r>
            <a:r>
              <a:rPr lang="en-US" dirty="0" smtClean="0">
                <a:latin typeface="Lucida Sans" panose="020B0602030504020204" pitchFamily="34" charset="0"/>
              </a:rPr>
              <a:t>cademy call help line</a:t>
            </a:r>
          </a:p>
          <a:p>
            <a:pPr marL="457200" indent="-457200">
              <a:buFont typeface="Arial" panose="020B0604020202020204" pitchFamily="34" charset="0"/>
              <a:buChar char="•"/>
            </a:pPr>
            <a:r>
              <a:rPr lang="en-US" dirty="0" smtClean="0">
                <a:latin typeface="Lucida Sans" panose="020B0602030504020204" pitchFamily="34" charset="0"/>
              </a:rPr>
              <a:t>parents </a:t>
            </a:r>
            <a:r>
              <a:rPr lang="en-US" dirty="0">
                <a:latin typeface="Lucida Sans" panose="020B0602030504020204" pitchFamily="34" charset="0"/>
              </a:rPr>
              <a:t>with any concern with the VLA </a:t>
            </a:r>
            <a:r>
              <a:rPr lang="en-US" dirty="0" smtClean="0">
                <a:latin typeface="Lucida Sans" panose="020B0602030504020204" pitchFamily="34" charset="0"/>
              </a:rPr>
              <a:t>program</a:t>
            </a:r>
          </a:p>
          <a:p>
            <a:pPr marL="457200" indent="-457200">
              <a:buFont typeface="Arial" panose="020B0604020202020204" pitchFamily="34" charset="0"/>
              <a:buChar char="•"/>
            </a:pPr>
            <a:r>
              <a:rPr lang="en-US" dirty="0">
                <a:latin typeface="Lucida Sans" panose="020B0602030504020204" pitchFamily="34" charset="0"/>
              </a:rPr>
              <a:t>filing &amp; storage/data collection </a:t>
            </a:r>
            <a:r>
              <a:rPr lang="en-US" dirty="0" smtClean="0">
                <a:latin typeface="Lucida Sans" panose="020B0602030504020204" pitchFamily="34" charset="0"/>
              </a:rPr>
              <a:t>FACE Office</a:t>
            </a:r>
          </a:p>
          <a:p>
            <a:pPr marL="457200" indent="-457200">
              <a:buFont typeface="Arial" panose="020B0604020202020204" pitchFamily="34" charset="0"/>
              <a:buChar char="•"/>
            </a:pPr>
            <a:r>
              <a:rPr lang="en-US" dirty="0" smtClean="0">
                <a:latin typeface="Lucida Sans" panose="020B0602030504020204" pitchFamily="34" charset="0"/>
              </a:rPr>
              <a:t>Tutoring and mentoring </a:t>
            </a:r>
            <a:endParaRPr lang="en-US" dirty="0">
              <a:latin typeface="Lucida Sans" panose="020B0602030504020204" pitchFamily="34" charset="0"/>
            </a:endParaRP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60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666391"/>
            <a:ext cx="3505200" cy="1586004"/>
          </a:xfrm>
          <a:prstGeom prst="rect">
            <a:avLst/>
          </a:prstGeom>
        </p:spPr>
      </p:pic>
      <p:sp>
        <p:nvSpPr>
          <p:cNvPr id="7" name="Content Placeholder 6"/>
          <p:cNvSpPr>
            <a:spLocks noGrp="1"/>
          </p:cNvSpPr>
          <p:nvPr>
            <p:ph sz="half" idx="1"/>
          </p:nvPr>
        </p:nvSpPr>
        <p:spPr>
          <a:xfrm>
            <a:off x="6248400" y="3256205"/>
            <a:ext cx="5384800" cy="3373195"/>
          </a:xfrm>
        </p:spPr>
        <p:txBody>
          <a:bodyPr>
            <a:normAutofit fontScale="77500" lnSpcReduction="20000"/>
          </a:bodyPr>
          <a:lstStyle/>
          <a:p>
            <a:r>
              <a:rPr lang="en-US" altLang="en-US" sz="2600" dirty="0">
                <a:solidFill>
                  <a:schemeClr val="accent6"/>
                </a:solidFill>
                <a:latin typeface="Calibri" panose="020F0502020204030204" pitchFamily="34" charset="0"/>
              </a:rPr>
              <a:t>The purpose of the policy is to establish the guidelines for the approval and training of volunteers in District schools, including the roles, responsibilities, and expectations of volunteers within our schools. This policy applies to parents and community members who volunteer on an individual basis, or through our various Parent Teacher Organizations, both on and off District property, and during and outside of the school day.</a:t>
            </a:r>
          </a:p>
          <a:p>
            <a:endParaRPr lang="en-US" dirty="0"/>
          </a:p>
        </p:txBody>
      </p:sp>
      <p:sp>
        <p:nvSpPr>
          <p:cNvPr id="3" name="Title 2"/>
          <p:cNvSpPr>
            <a:spLocks noGrp="1"/>
          </p:cNvSpPr>
          <p:nvPr>
            <p:ph type="title"/>
          </p:nvPr>
        </p:nvSpPr>
        <p:spPr>
          <a:gradFill>
            <a:gsLst>
              <a:gs pos="0">
                <a:srgbClr val="7030A0"/>
              </a:gs>
              <a:gs pos="100000">
                <a:schemeClr val="accent2">
                  <a:shade val="48000"/>
                  <a:satMod val="180000"/>
                  <a:lumMod val="94000"/>
                </a:schemeClr>
              </a:gs>
              <a:gs pos="100000">
                <a:schemeClr val="accent2">
                  <a:shade val="48000"/>
                  <a:satMod val="180000"/>
                  <a:lumMod val="94000"/>
                </a:schemeClr>
              </a:gs>
            </a:gsLst>
          </a:gradFill>
        </p:spPr>
        <p:style>
          <a:lnRef idx="0">
            <a:schemeClr val="accent2"/>
          </a:lnRef>
          <a:fillRef idx="3">
            <a:schemeClr val="accent2"/>
          </a:fillRef>
          <a:effectRef idx="3">
            <a:schemeClr val="accent2"/>
          </a:effectRef>
          <a:fontRef idx="minor">
            <a:schemeClr val="lt1"/>
          </a:fontRef>
        </p:style>
        <p:txBody>
          <a:bodyPr/>
          <a:lstStyle/>
          <a:p>
            <a:r>
              <a:rPr lang="en-US" b="1" dirty="0">
                <a:solidFill>
                  <a:schemeClr val="tx2"/>
                </a:solidFill>
                <a:latin typeface="Calibri" panose="020F0502020204030204" pitchFamily="34" charset="0"/>
              </a:rPr>
              <a:t>Volunteer Policy</a:t>
            </a:r>
          </a:p>
        </p:txBody>
      </p:sp>
      <p:sp>
        <p:nvSpPr>
          <p:cNvPr id="9" name="Content Placeholder 8"/>
          <p:cNvSpPr txBox="1">
            <a:spLocks noGrp="1"/>
          </p:cNvSpPr>
          <p:nvPr>
            <p:ph sz="half" idx="2"/>
          </p:nvPr>
        </p:nvSpPr>
        <p:spPr>
          <a:xfrm>
            <a:off x="537029" y="1905000"/>
            <a:ext cx="5384800" cy="4796185"/>
          </a:xfrm>
          <a:prstGeom prst="rect">
            <a:avLst/>
          </a:prstGeom>
          <a:noFill/>
        </p:spPr>
        <p:txBody>
          <a:bodyPr wrap="square" rtlCol="0">
            <a:spAutoFit/>
          </a:bodyPr>
          <a:lstStyle/>
          <a:p>
            <a:pPr marL="342900" lvl="4" indent="-342900" fontAlgn="base">
              <a:lnSpc>
                <a:spcPts val="2600"/>
              </a:lnSpc>
              <a:buClr>
                <a:schemeClr val="accent1"/>
              </a:buClr>
              <a:buFont typeface="Wingdings" panose="05000000000000000000" pitchFamily="2" charset="2"/>
              <a:buChar char="§"/>
            </a:pPr>
            <a:r>
              <a:rPr lang="en-US" sz="2000" b="1" dirty="0" smtClean="0">
                <a:solidFill>
                  <a:schemeClr val="accent2"/>
                </a:solidFill>
                <a:latin typeface="Calibri" panose="020F0502020204030204" pitchFamily="34" charset="0"/>
              </a:rPr>
              <a:t>Volunteer </a:t>
            </a:r>
            <a:r>
              <a:rPr lang="en-US" sz="2000" b="1" dirty="0">
                <a:solidFill>
                  <a:schemeClr val="accent2"/>
                </a:solidFill>
                <a:latin typeface="Calibri" panose="020F0502020204030204" pitchFamily="34" charset="0"/>
              </a:rPr>
              <a:t>Policy</a:t>
            </a:r>
          </a:p>
          <a:p>
            <a:pPr marL="0" indent="0" fontAlgn="base">
              <a:lnSpc>
                <a:spcPts val="2600"/>
              </a:lnSpc>
              <a:buNone/>
            </a:pPr>
            <a:r>
              <a:rPr lang="en-US" sz="2000" dirty="0">
                <a:solidFill>
                  <a:schemeClr val="accent2"/>
                </a:solidFill>
                <a:latin typeface="Calibri" panose="020F0502020204030204" pitchFamily="34" charset="0"/>
              </a:rPr>
              <a:t>English</a:t>
            </a:r>
          </a:p>
          <a:p>
            <a:pPr marL="342900" indent="-342900" fontAlgn="base">
              <a:lnSpc>
                <a:spcPts val="2600"/>
              </a:lnSpc>
              <a:buClr>
                <a:schemeClr val="accent1"/>
              </a:buClr>
              <a:buFont typeface="Wingdings" panose="05000000000000000000" pitchFamily="2" charset="2"/>
              <a:buChar char="§"/>
            </a:pPr>
            <a:r>
              <a:rPr lang="en-US" sz="2000" dirty="0" smtClean="0">
                <a:solidFill>
                  <a:schemeClr val="accent2"/>
                </a:solidFill>
                <a:latin typeface="Calibri" panose="020F0502020204030204" pitchFamily="34" charset="0"/>
                <a:hlinkClick r:id="rId4"/>
              </a:rPr>
              <a:t>https</a:t>
            </a:r>
            <a:r>
              <a:rPr lang="en-US" sz="2000" dirty="0">
                <a:solidFill>
                  <a:schemeClr val="accent2"/>
                </a:solidFill>
                <a:latin typeface="Calibri" panose="020F0502020204030204" pitchFamily="34" charset="0"/>
                <a:hlinkClick r:id="rId4"/>
              </a:rPr>
              <a:t>://pesb.ppsd.org/Reference_Library/ESB_Policies_and_Regulations/Policies//</a:t>
            </a:r>
            <a:r>
              <a:rPr lang="en-US" sz="2000" dirty="0" smtClean="0">
                <a:solidFill>
                  <a:schemeClr val="accent2"/>
                </a:solidFill>
                <a:latin typeface="Calibri" panose="020F0502020204030204" pitchFamily="34" charset="0"/>
                <a:hlinkClick r:id="rId4"/>
              </a:rPr>
              <a:t>Volunteer%20Policy-Amended-6.27.2018.pdf</a:t>
            </a:r>
            <a:r>
              <a:rPr lang="en-US" sz="2000" dirty="0" smtClean="0">
                <a:solidFill>
                  <a:schemeClr val="accent2"/>
                </a:solidFill>
                <a:latin typeface="Calibri" panose="020F0502020204030204" pitchFamily="34" charset="0"/>
              </a:rPr>
              <a:t> </a:t>
            </a:r>
          </a:p>
          <a:p>
            <a:pPr marL="0" indent="0" fontAlgn="base">
              <a:lnSpc>
                <a:spcPts val="2600"/>
              </a:lnSpc>
              <a:buNone/>
            </a:pPr>
            <a:r>
              <a:rPr lang="en-US" sz="2000" dirty="0">
                <a:solidFill>
                  <a:schemeClr val="accent2"/>
                </a:solidFill>
                <a:latin typeface="Calibri" panose="020F0502020204030204" pitchFamily="34" charset="0"/>
              </a:rPr>
              <a:t>Spanish</a:t>
            </a:r>
          </a:p>
          <a:p>
            <a:pPr marL="342900" indent="-342900" fontAlgn="base">
              <a:lnSpc>
                <a:spcPts val="2600"/>
              </a:lnSpc>
              <a:buClr>
                <a:schemeClr val="accent1"/>
              </a:buClr>
              <a:buFont typeface="Wingdings" panose="05000000000000000000" pitchFamily="2" charset="2"/>
              <a:buChar char="§"/>
            </a:pPr>
            <a:r>
              <a:rPr lang="en-US" sz="2000" dirty="0" smtClean="0">
                <a:solidFill>
                  <a:schemeClr val="accent2"/>
                </a:solidFill>
                <a:latin typeface="Calibri" panose="020F0502020204030204" pitchFamily="34" charset="0"/>
                <a:hlinkClick r:id="rId5"/>
              </a:rPr>
              <a:t>https</a:t>
            </a:r>
            <a:r>
              <a:rPr lang="en-US" sz="2000" dirty="0">
                <a:solidFill>
                  <a:schemeClr val="accent2"/>
                </a:solidFill>
                <a:latin typeface="Calibri" panose="020F0502020204030204" pitchFamily="34" charset="0"/>
                <a:hlinkClick r:id="rId5"/>
              </a:rPr>
              <a:t>://</a:t>
            </a:r>
            <a:r>
              <a:rPr lang="en-US" sz="2000" dirty="0" smtClean="0">
                <a:solidFill>
                  <a:schemeClr val="accent2"/>
                </a:solidFill>
                <a:latin typeface="Calibri" panose="020F0502020204030204" pitchFamily="34" charset="0"/>
                <a:hlinkClick r:id="rId5"/>
              </a:rPr>
              <a:t>www.providenceschools.org/cms/lib/RI01900003/Centricity/Domain/124/Volunteer%20Policy-Amended-6.27.2018%20SPANISHFINAL.pdf</a:t>
            </a:r>
            <a:endParaRPr lang="en-US" sz="2000" dirty="0" smtClean="0">
              <a:solidFill>
                <a:schemeClr val="accent2"/>
              </a:solidFill>
              <a:latin typeface="Calibri" panose="020F0502020204030204" pitchFamily="34" charset="0"/>
            </a:endParaRPr>
          </a:p>
          <a:p>
            <a:pPr marL="342900" indent="-342900" fontAlgn="base">
              <a:lnSpc>
                <a:spcPts val="2600"/>
              </a:lnSpc>
              <a:buClr>
                <a:schemeClr val="accent1"/>
              </a:buClr>
              <a:buFont typeface="Wingdings" panose="05000000000000000000" pitchFamily="2" charset="2"/>
              <a:buChar char="§"/>
            </a:pPr>
            <a:endParaRPr lang="en-US" sz="2000" dirty="0">
              <a:solidFill>
                <a:schemeClr val="accent2"/>
              </a:solidFill>
              <a:latin typeface="Calibri" panose="020F0502020204030204" pitchFamily="34" charset="0"/>
            </a:endParaRPr>
          </a:p>
          <a:p>
            <a:pPr marL="342900" indent="-342900" fontAlgn="base">
              <a:lnSpc>
                <a:spcPts val="2600"/>
              </a:lnSpc>
              <a:buClr>
                <a:schemeClr val="accent1"/>
              </a:buClr>
              <a:buFont typeface="Wingdings" panose="05000000000000000000" pitchFamily="2" charset="2"/>
              <a:buChar char="§"/>
            </a:pPr>
            <a:endParaRPr lang="en-US" sz="2000"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1954551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0"/>
            <a:ext cx="11811000" cy="1410241"/>
          </a:xfrm>
          <a:gradFill>
            <a:gsLst>
              <a:gs pos="0">
                <a:srgbClr val="7030A0"/>
              </a:gs>
              <a:gs pos="100000">
                <a:schemeClr val="accent2">
                  <a:shade val="48000"/>
                  <a:satMod val="180000"/>
                  <a:lumMod val="94000"/>
                </a:schemeClr>
              </a:gs>
              <a:gs pos="100000">
                <a:schemeClr val="accent2">
                  <a:shade val="48000"/>
                  <a:satMod val="180000"/>
                  <a:lumMod val="94000"/>
                </a:schemeClr>
              </a:gs>
            </a:gsLst>
          </a:gradFill>
        </p:spPr>
        <p:style>
          <a:lnRef idx="0">
            <a:schemeClr val="accent2"/>
          </a:lnRef>
          <a:fillRef idx="3">
            <a:schemeClr val="accent2"/>
          </a:fillRef>
          <a:effectRef idx="3">
            <a:schemeClr val="accent2"/>
          </a:effectRef>
          <a:fontRef idx="minor">
            <a:schemeClr val="lt1"/>
          </a:fontRef>
        </p:style>
        <p:txBody>
          <a:bodyPr/>
          <a:lstStyle/>
          <a:p>
            <a:r>
              <a:rPr lang="en-US" b="1" dirty="0" smtClean="0">
                <a:solidFill>
                  <a:schemeClr val="tx2"/>
                </a:solidFill>
                <a:latin typeface="Calibri" panose="020F0502020204030204" pitchFamily="34" charset="0"/>
              </a:rPr>
              <a:t> Covid-19</a:t>
            </a:r>
            <a:endParaRPr lang="en-US" b="1" dirty="0">
              <a:solidFill>
                <a:schemeClr val="tx2"/>
              </a:solidFill>
              <a:latin typeface="Calibri" panose="020F0502020204030204" pitchFamily="34" charset="0"/>
            </a:endParaRPr>
          </a:p>
        </p:txBody>
      </p:sp>
      <p:sp>
        <p:nvSpPr>
          <p:cNvPr id="10" name="TextBox 9"/>
          <p:cNvSpPr txBox="1"/>
          <p:nvPr/>
        </p:nvSpPr>
        <p:spPr>
          <a:xfrm>
            <a:off x="381000" y="2133600"/>
            <a:ext cx="11582400" cy="286232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Relief for Workers: </a:t>
            </a:r>
            <a:r>
              <a:rPr lang="en-US" dirty="0">
                <a:latin typeface="Calibri" panose="020F0502020204030204" pitchFamily="34" charset="0"/>
                <a:cs typeface="Calibri" panose="020F0502020204030204" pitchFamily="34" charset="0"/>
              </a:rPr>
              <a:t>If you need to stay home because of COVID-19, there are resources for you. Please do not go into work if you are sick. </a:t>
            </a:r>
            <a:r>
              <a:rPr lang="en-US" dirty="0">
                <a:latin typeface="Calibri" panose="020F0502020204030204" pitchFamily="34" charset="0"/>
                <a:cs typeface="Calibri" panose="020F0502020204030204" pitchFamily="34" charset="0"/>
                <a:hlinkClick r:id="rId2"/>
              </a:rPr>
              <a:t>More</a:t>
            </a:r>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Prevent the Spread of COVID-19 in Schools and Other Buildings by Circulating Air</a:t>
            </a:r>
            <a:r>
              <a:rPr lang="en-US" dirty="0">
                <a:latin typeface="Calibri" panose="020F0502020204030204" pitchFamily="34" charset="0"/>
                <a:cs typeface="Calibri" panose="020F0502020204030204" pitchFamily="34" charset="0"/>
              </a:rPr>
              <a:t>: The virus that causes COVID-19 can spread from one person to another in tiny particles of water and virus called aerosols. We make these aerosols when we breathe, and we make more of them when we talk, yell, or sing. Aerosols are different than larger droplets that spread COVID-19. Larger droplets fall to the ground quickly, three to six feet from the person who makes them. Aerosols can stay floating in the air for hours and can travel long distances. Aerosols have less virus in them than the larger droplets, so you have to inhale more aerosols to get sick. Aerosols can build up if the air inside is not circulated the right way. </a:t>
            </a:r>
            <a:r>
              <a:rPr lang="en-US" dirty="0">
                <a:latin typeface="Calibri" panose="020F0502020204030204" pitchFamily="34" charset="0"/>
                <a:cs typeface="Calibri" panose="020F0502020204030204" pitchFamily="34" charset="0"/>
                <a:hlinkClick r:id="rId3"/>
              </a:rPr>
              <a:t>more</a:t>
            </a:r>
            <a:r>
              <a:rPr lang="en-US" dirty="0">
                <a:latin typeface="Calibri" panose="020F0502020204030204" pitchFamily="34" charset="0"/>
                <a:cs typeface="Calibri" panose="020F0502020204030204" pitchFamily="34" charset="0"/>
              </a:rPr>
              <a:t> </a:t>
            </a:r>
          </a:p>
          <a:p>
            <a:r>
              <a:rPr lang="en-US" b="1" dirty="0">
                <a:latin typeface="Calibri" panose="020F0502020204030204" pitchFamily="34" charset="0"/>
                <a:cs typeface="Calibri" panose="020F0502020204030204" pitchFamily="34" charset="0"/>
              </a:rPr>
              <a:t>Wearing a face covering</a:t>
            </a:r>
            <a:r>
              <a:rPr lang="en-US" dirty="0">
                <a:latin typeface="Calibri" panose="020F0502020204030204" pitchFamily="34" charset="0"/>
                <a:cs typeface="Calibri" panose="020F0502020204030204" pitchFamily="34" charset="0"/>
              </a:rPr>
              <a:t> in public places helps protect you and anyone near you from COVID-19. Your mask should fit snugly but comfortably over your nose, mouth, and chin without any gaps.</a:t>
            </a:r>
            <a:endParaRPr lang="en-US" dirty="0">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400" y="4977105"/>
            <a:ext cx="1600200" cy="1600200"/>
          </a:xfrm>
          <a:prstGeom prst="rect">
            <a:avLst/>
          </a:prstGeom>
        </p:spPr>
      </p:pic>
    </p:spTree>
    <p:extLst>
      <p:ext uri="{BB962C8B-B14F-4D97-AF65-F5344CB8AC3E}">
        <p14:creationId xmlns:p14="http://schemas.microsoft.com/office/powerpoint/2010/main" val="125218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11811000" cy="1371600"/>
          </a:xfrm>
          <a:gradFill>
            <a:gsLst>
              <a:gs pos="0">
                <a:srgbClr val="7030A0"/>
              </a:gs>
              <a:gs pos="100000">
                <a:schemeClr val="accent2">
                  <a:shade val="48000"/>
                  <a:satMod val="180000"/>
                  <a:lumMod val="94000"/>
                </a:schemeClr>
              </a:gs>
              <a:gs pos="100000">
                <a:schemeClr val="accent2">
                  <a:shade val="48000"/>
                  <a:satMod val="180000"/>
                  <a:lumMod val="94000"/>
                </a:schemeClr>
              </a:gs>
            </a:gsLst>
          </a:gradFill>
        </p:spPr>
        <p:style>
          <a:lnRef idx="0">
            <a:schemeClr val="accent2"/>
          </a:lnRef>
          <a:fillRef idx="3">
            <a:schemeClr val="accent2"/>
          </a:fillRef>
          <a:effectRef idx="3">
            <a:schemeClr val="accent2"/>
          </a:effectRef>
          <a:fontRef idx="minor">
            <a:schemeClr val="lt1"/>
          </a:fontRef>
        </p:style>
        <p:txBody>
          <a:bodyPr/>
          <a:lstStyle/>
          <a:p>
            <a:r>
              <a:rPr lang="en-US" b="1" dirty="0" smtClean="0">
                <a:solidFill>
                  <a:schemeClr val="tx2"/>
                </a:solidFill>
                <a:latin typeface="Calibri" panose="020F0502020204030204" pitchFamily="34" charset="0"/>
              </a:rPr>
              <a:t>Volunteer 3 steps Application Process</a:t>
            </a:r>
            <a:endParaRPr lang="en-US" b="1" dirty="0">
              <a:solidFill>
                <a:schemeClr val="tx2"/>
              </a:solidFill>
              <a:latin typeface="Calibri" panose="020F0502020204030204" pitchFamily="34" charset="0"/>
            </a:endParaRPr>
          </a:p>
        </p:txBody>
      </p:sp>
      <p:sp>
        <p:nvSpPr>
          <p:cNvPr id="6" name="Rectangle 5"/>
          <p:cNvSpPr/>
          <p:nvPr/>
        </p:nvSpPr>
        <p:spPr>
          <a:xfrm>
            <a:off x="3878296" y="5867400"/>
            <a:ext cx="4359207" cy="341632"/>
          </a:xfrm>
          <a:prstGeom prst="rect">
            <a:avLst/>
          </a:prstGeom>
        </p:spPr>
        <p:txBody>
          <a:bodyPr wrap="none">
            <a:spAutoFit/>
          </a:bodyPr>
          <a:lstStyle/>
          <a:p>
            <a:pPr marL="320032" lvl="1" algn="r">
              <a:lnSpc>
                <a:spcPct val="90000"/>
              </a:lnSpc>
              <a:buClr>
                <a:schemeClr val="tx2"/>
              </a:buClr>
              <a:defRPr/>
            </a:pPr>
            <a:r>
              <a:rPr lang="en-US" altLang="en-US" i="1" dirty="0">
                <a:solidFill>
                  <a:schemeClr val="accent6"/>
                </a:solidFill>
                <a:latin typeface="Calibri" panose="020F0502020204030204" pitchFamily="34" charset="0"/>
              </a:rPr>
              <a:t>*</a:t>
            </a:r>
            <a:r>
              <a:rPr lang="en-US" altLang="en-US" i="1" dirty="0" smtClean="0">
                <a:solidFill>
                  <a:schemeClr val="accent6"/>
                </a:solidFill>
                <a:latin typeface="Calibri" panose="020F0502020204030204" pitchFamily="34" charset="0"/>
              </a:rPr>
              <a:t>Information </a:t>
            </a:r>
            <a:r>
              <a:rPr lang="en-US" altLang="en-US" i="1" dirty="0">
                <a:solidFill>
                  <a:schemeClr val="accent6"/>
                </a:solidFill>
                <a:latin typeface="Calibri" panose="020F0502020204030204" pitchFamily="34" charset="0"/>
              </a:rPr>
              <a:t>is kept strictly </a:t>
            </a:r>
            <a:r>
              <a:rPr lang="en-US" altLang="en-US" i="1" dirty="0" smtClean="0">
                <a:solidFill>
                  <a:schemeClr val="accent6"/>
                </a:solidFill>
                <a:latin typeface="Calibri" panose="020F0502020204030204" pitchFamily="34" charset="0"/>
              </a:rPr>
              <a:t>confidential. </a:t>
            </a:r>
            <a:endParaRPr lang="en-US" altLang="en-US" i="1" dirty="0">
              <a:solidFill>
                <a:schemeClr val="accent6"/>
              </a:solidFill>
              <a:latin typeface="Calibri" panose="020F0502020204030204" pitchFamily="34" charset="0"/>
            </a:endParaRPr>
          </a:p>
        </p:txBody>
      </p:sp>
      <p:sp>
        <p:nvSpPr>
          <p:cNvPr id="4" name="Rectangle 3"/>
          <p:cNvSpPr/>
          <p:nvPr/>
        </p:nvSpPr>
        <p:spPr>
          <a:xfrm>
            <a:off x="2362200" y="1905000"/>
            <a:ext cx="7467600" cy="4247317"/>
          </a:xfrm>
          <a:prstGeom prst="rect">
            <a:avLst/>
          </a:prstGeom>
        </p:spPr>
        <p:txBody>
          <a:bodyPr wrap="square">
            <a:spAutoFit/>
          </a:bodyPr>
          <a:lstStyle/>
          <a:p>
            <a:pPr marL="45719">
              <a:lnSpc>
                <a:spcPct val="90000"/>
              </a:lnSpc>
              <a:buClr>
                <a:schemeClr val="accent6"/>
              </a:buClr>
            </a:pPr>
            <a:r>
              <a:rPr lang="en-US" altLang="en-US" sz="1400" b="1" dirty="0">
                <a:solidFill>
                  <a:schemeClr val="accent6"/>
                </a:solidFill>
                <a:latin typeface="Calibri" panose="020F0502020204030204" pitchFamily="34" charset="0"/>
              </a:rPr>
              <a:t>Orientation:</a:t>
            </a:r>
          </a:p>
          <a:p>
            <a:pPr marL="662923" lvl="1" indent="-342891">
              <a:lnSpc>
                <a:spcPct val="90000"/>
              </a:lnSpc>
              <a:buClr>
                <a:schemeClr val="tx2"/>
              </a:buClr>
              <a:buFont typeface="Wingdings" panose="05000000000000000000" pitchFamily="2" charset="2"/>
              <a:buChar char="Ø"/>
            </a:pPr>
            <a:r>
              <a:rPr lang="en-US" altLang="en-US" sz="1400" dirty="0">
                <a:solidFill>
                  <a:schemeClr val="accent6"/>
                </a:solidFill>
                <a:latin typeface="Calibri" panose="020F0502020204030204" pitchFamily="34" charset="0"/>
              </a:rPr>
              <a:t>Attend a Volunteer Orientation session. Volunteer applications are available during orientation sessions, at all school’s main offices and the district website </a:t>
            </a:r>
            <a:r>
              <a:rPr lang="en-US" altLang="en-US" sz="1400" dirty="0" smtClean="0">
                <a:solidFill>
                  <a:schemeClr val="accent6"/>
                </a:solidFill>
                <a:latin typeface="Calibri" panose="020F0502020204030204" pitchFamily="34" charset="0"/>
              </a:rPr>
              <a:t>at </a:t>
            </a:r>
            <a:r>
              <a:rPr lang="en-US" altLang="en-US" sz="1400" dirty="0" smtClean="0">
                <a:solidFill>
                  <a:srgbClr val="FF0000"/>
                </a:solidFill>
                <a:latin typeface="Calibri" panose="020F0502020204030204" pitchFamily="34" charset="0"/>
              </a:rPr>
              <a:t>https</a:t>
            </a:r>
            <a:r>
              <a:rPr lang="en-US" altLang="en-US" sz="1400" dirty="0">
                <a:solidFill>
                  <a:srgbClr val="FF0000"/>
                </a:solidFill>
                <a:latin typeface="Calibri" panose="020F0502020204030204" pitchFamily="34" charset="0"/>
              </a:rPr>
              <a:t>://www.providenceschools.org/Page/4224</a:t>
            </a:r>
          </a:p>
          <a:p>
            <a:pPr marL="320032" lvl="1" indent="0">
              <a:lnSpc>
                <a:spcPct val="90000"/>
              </a:lnSpc>
              <a:buClr>
                <a:schemeClr val="accent1"/>
              </a:buClr>
              <a:buFont typeface="Wingdings" panose="05000000000000000000" pitchFamily="2" charset="2"/>
              <a:buNone/>
            </a:pPr>
            <a:endParaRPr lang="en-US" altLang="en-US" sz="1400" b="1" dirty="0">
              <a:solidFill>
                <a:srgbClr val="FF0000"/>
              </a:solidFill>
              <a:latin typeface="Calibri" panose="020F0502020204030204" pitchFamily="34" charset="0"/>
            </a:endParaRPr>
          </a:p>
          <a:p>
            <a:pPr marL="45719">
              <a:lnSpc>
                <a:spcPct val="90000"/>
              </a:lnSpc>
              <a:buClr>
                <a:schemeClr val="accent6"/>
              </a:buClr>
            </a:pPr>
            <a:r>
              <a:rPr lang="en-US" altLang="en-US" sz="1400" b="1" dirty="0">
                <a:solidFill>
                  <a:schemeClr val="accent6"/>
                </a:solidFill>
                <a:latin typeface="Calibri" panose="020F0502020204030204" pitchFamily="34" charset="0"/>
              </a:rPr>
              <a:t>Application:</a:t>
            </a:r>
          </a:p>
          <a:p>
            <a:pPr marL="662923" lvl="1" indent="-342891">
              <a:lnSpc>
                <a:spcPct val="90000"/>
              </a:lnSpc>
              <a:buClr>
                <a:schemeClr val="tx2"/>
              </a:buClr>
              <a:buFont typeface="Wingdings" panose="05000000000000000000" pitchFamily="2" charset="2"/>
              <a:buChar char="Ø"/>
            </a:pPr>
            <a:r>
              <a:rPr lang="en-US" altLang="en-US" sz="1400" dirty="0">
                <a:solidFill>
                  <a:schemeClr val="accent6"/>
                </a:solidFill>
                <a:latin typeface="Calibri" panose="020F0502020204030204" pitchFamily="34" charset="0"/>
              </a:rPr>
              <a:t>Complete the application and obtain a state Bureau of Criminal Investigation check (also known as BCI). You may personally request a BCI at the RI Attorney General’s Office, 4 Howard Avenue, Cranston, RI 02910. Hours are from 8:30-4:30 Monday – Friday. You must provide a valid picture ID and $5 check or money order made payable to </a:t>
            </a:r>
            <a:r>
              <a:rPr lang="en-US" altLang="en-US" sz="1400" dirty="0" smtClean="0">
                <a:solidFill>
                  <a:schemeClr val="accent6"/>
                </a:solidFill>
                <a:latin typeface="Calibri" panose="020F0502020204030204" pitchFamily="34" charset="0"/>
              </a:rPr>
              <a:t>BCI </a:t>
            </a:r>
            <a:endParaRPr lang="en-US" altLang="en-US" sz="1400" dirty="0">
              <a:solidFill>
                <a:schemeClr val="accent6"/>
              </a:solidFill>
              <a:latin typeface="Calibri" panose="020F0502020204030204" pitchFamily="34" charset="0"/>
            </a:endParaRPr>
          </a:p>
          <a:p>
            <a:pPr marL="320032" lvl="1" indent="0">
              <a:lnSpc>
                <a:spcPct val="90000"/>
              </a:lnSpc>
              <a:buClr>
                <a:schemeClr val="tx2"/>
              </a:buClr>
              <a:buFont typeface="Wingdings" panose="05000000000000000000" pitchFamily="2" charset="2"/>
              <a:buNone/>
            </a:pPr>
            <a:r>
              <a:rPr lang="en-US" altLang="en-US" sz="1400" dirty="0">
                <a:solidFill>
                  <a:srgbClr val="FF0000"/>
                </a:solidFill>
                <a:latin typeface="Calibri" panose="020F0502020204030204" pitchFamily="34" charset="0"/>
              </a:rPr>
              <a:t>https://www.providenceschools.org/volunteer</a:t>
            </a:r>
          </a:p>
          <a:p>
            <a:pPr marL="45719" indent="0">
              <a:lnSpc>
                <a:spcPct val="90000"/>
              </a:lnSpc>
              <a:buClr>
                <a:schemeClr val="accent6"/>
              </a:buClr>
              <a:buNone/>
            </a:pPr>
            <a:r>
              <a:rPr lang="en-US" altLang="en-US" sz="1400" b="1" dirty="0">
                <a:solidFill>
                  <a:schemeClr val="accent6"/>
                </a:solidFill>
                <a:latin typeface="Calibri" panose="020F0502020204030204" pitchFamily="34" charset="0"/>
              </a:rPr>
              <a:t>Submission:</a:t>
            </a:r>
          </a:p>
          <a:p>
            <a:pPr marL="662923" lvl="1" indent="-342891">
              <a:lnSpc>
                <a:spcPct val="90000"/>
              </a:lnSpc>
              <a:buClr>
                <a:schemeClr val="tx2"/>
              </a:buClr>
              <a:buFont typeface="Wingdings" panose="05000000000000000000" pitchFamily="2" charset="2"/>
              <a:buChar char="Ø"/>
            </a:pPr>
            <a:r>
              <a:rPr lang="en-US" altLang="en-US" sz="1400" dirty="0">
                <a:solidFill>
                  <a:schemeClr val="accent6"/>
                </a:solidFill>
                <a:latin typeface="Calibri" panose="020F0502020204030204" pitchFamily="34" charset="0"/>
              </a:rPr>
              <a:t>Return your volunteer application with a copy of your valid photo ID (front and back) and the original BCI to the school you’re applying to volunteer at or </a:t>
            </a:r>
            <a:r>
              <a:rPr lang="en-US" altLang="en-US" sz="1400" dirty="0" smtClean="0">
                <a:solidFill>
                  <a:schemeClr val="accent6"/>
                </a:solidFill>
                <a:latin typeface="Calibri" panose="020F0502020204030204" pitchFamily="34" charset="0"/>
              </a:rPr>
              <a:t>Central Record &amp; Volunteer office </a:t>
            </a:r>
            <a:r>
              <a:rPr lang="en-US" altLang="en-US" sz="1400" dirty="0">
                <a:solidFill>
                  <a:schemeClr val="accent6"/>
                </a:solidFill>
                <a:latin typeface="Calibri" panose="020F0502020204030204" pitchFamily="34" charset="0"/>
              </a:rPr>
              <a:t>located at </a:t>
            </a:r>
            <a:r>
              <a:rPr lang="en-US" altLang="en-US" sz="1400" dirty="0" smtClean="0">
                <a:solidFill>
                  <a:schemeClr val="accent6"/>
                </a:solidFill>
                <a:latin typeface="Calibri" panose="020F0502020204030204" pitchFamily="34" charset="0"/>
              </a:rPr>
              <a:t>379 Washington Street</a:t>
            </a:r>
            <a:r>
              <a:rPr lang="en-US" altLang="en-US" sz="1400" dirty="0">
                <a:solidFill>
                  <a:schemeClr val="accent6"/>
                </a:solidFill>
                <a:latin typeface="Calibri" panose="020F0502020204030204" pitchFamily="34" charset="0"/>
              </a:rPr>
              <a:t>, Providence, RI </a:t>
            </a:r>
            <a:r>
              <a:rPr lang="en-US" altLang="en-US" sz="1400" dirty="0" smtClean="0">
                <a:solidFill>
                  <a:schemeClr val="accent6"/>
                </a:solidFill>
                <a:latin typeface="Calibri" panose="020F0502020204030204" pitchFamily="34" charset="0"/>
              </a:rPr>
              <a:t>02903.</a:t>
            </a:r>
            <a:endParaRPr lang="en-US" altLang="en-US" sz="1400" dirty="0">
              <a:solidFill>
                <a:schemeClr val="accent6"/>
              </a:solidFill>
              <a:latin typeface="Calibri" panose="020F0502020204030204" pitchFamily="34" charset="0"/>
            </a:endParaRPr>
          </a:p>
          <a:p>
            <a:pPr marL="320032" lvl="1">
              <a:lnSpc>
                <a:spcPct val="90000"/>
              </a:lnSpc>
              <a:buClr>
                <a:schemeClr val="tx2"/>
              </a:buClr>
              <a:defRPr/>
            </a:pPr>
            <a:endParaRPr lang="en-US" altLang="en-US" sz="1400" dirty="0">
              <a:solidFill>
                <a:schemeClr val="accent6"/>
              </a:solidFill>
              <a:latin typeface="Calibri" panose="020F0502020204030204" pitchFamily="34" charset="0"/>
            </a:endParaRPr>
          </a:p>
          <a:p>
            <a:pPr marL="320032" lvl="1" indent="0">
              <a:lnSpc>
                <a:spcPct val="90000"/>
              </a:lnSpc>
              <a:buClr>
                <a:schemeClr val="tx2"/>
              </a:buClr>
              <a:buFont typeface="Wingdings" panose="05000000000000000000" pitchFamily="2" charset="2"/>
              <a:buNone/>
            </a:pPr>
            <a:endParaRPr lang="en-US" altLang="en-US" sz="1400" dirty="0">
              <a:solidFill>
                <a:schemeClr val="accent6"/>
              </a:solidFill>
              <a:latin typeface="Calibri" panose="020F0502020204030204" pitchFamily="34" charset="0"/>
            </a:endParaRPr>
          </a:p>
          <a:p>
            <a:pPr marL="320032" lvl="1" indent="0">
              <a:lnSpc>
                <a:spcPct val="90000"/>
              </a:lnSpc>
              <a:buClr>
                <a:schemeClr val="accent1"/>
              </a:buClr>
              <a:buFont typeface="Wingdings" panose="05000000000000000000" pitchFamily="2" charset="2"/>
              <a:buNone/>
            </a:pPr>
            <a:r>
              <a:rPr lang="en-US" altLang="en-US" sz="1400" dirty="0" smtClean="0">
                <a:solidFill>
                  <a:srgbClr val="FF0000"/>
                </a:solidFill>
                <a:latin typeface="Calibri" panose="020F0502020204030204" pitchFamily="34" charset="0"/>
              </a:rPr>
              <a:t>Video link coming soon:   </a:t>
            </a:r>
            <a:r>
              <a:rPr lang="en-US" altLang="en-US" sz="1400" dirty="0">
                <a:solidFill>
                  <a:srgbClr val="FF0000"/>
                </a:solidFill>
                <a:latin typeface="Calibri" panose="020F0502020204030204" pitchFamily="34" charset="0"/>
              </a:rPr>
              <a:t>&lt;iframe title="</a:t>
            </a:r>
            <a:r>
              <a:rPr lang="en-US" altLang="en-US" sz="1400" dirty="0" err="1">
                <a:solidFill>
                  <a:srgbClr val="FF0000"/>
                </a:solidFill>
                <a:latin typeface="Calibri" panose="020F0502020204030204" pitchFamily="34" charset="0"/>
              </a:rPr>
              <a:t>vimeo</a:t>
            </a:r>
            <a:r>
              <a:rPr lang="en-US" altLang="en-US" sz="1400" dirty="0">
                <a:solidFill>
                  <a:srgbClr val="FF0000"/>
                </a:solidFill>
                <a:latin typeface="Calibri" panose="020F0502020204030204" pitchFamily="34" charset="0"/>
              </a:rPr>
              <a:t>-player" </a:t>
            </a:r>
            <a:r>
              <a:rPr lang="en-US" altLang="en-US" sz="1400" dirty="0" err="1">
                <a:solidFill>
                  <a:srgbClr val="FF0000"/>
                </a:solidFill>
                <a:latin typeface="Calibri" panose="020F0502020204030204" pitchFamily="34" charset="0"/>
              </a:rPr>
              <a:t>src</a:t>
            </a:r>
            <a:r>
              <a:rPr lang="en-US" altLang="en-US" sz="1400" dirty="0">
                <a:solidFill>
                  <a:srgbClr val="FF0000"/>
                </a:solidFill>
                <a:latin typeface="Calibri" panose="020F0502020204030204" pitchFamily="34" charset="0"/>
              </a:rPr>
              <a:t>="https://player.vimeo.com/video/511754700" width="640" height="360" </a:t>
            </a:r>
            <a:r>
              <a:rPr lang="en-US" altLang="en-US" sz="1400" dirty="0" err="1">
                <a:solidFill>
                  <a:srgbClr val="FF0000"/>
                </a:solidFill>
                <a:latin typeface="Calibri" panose="020F0502020204030204" pitchFamily="34" charset="0"/>
              </a:rPr>
              <a:t>frameborder</a:t>
            </a:r>
            <a:r>
              <a:rPr lang="en-US" altLang="en-US" sz="1400" dirty="0">
                <a:solidFill>
                  <a:srgbClr val="FF0000"/>
                </a:solidFill>
                <a:latin typeface="Calibri" panose="020F0502020204030204" pitchFamily="34" charset="0"/>
              </a:rPr>
              <a:t>="0" </a:t>
            </a:r>
            <a:r>
              <a:rPr lang="en-US" altLang="en-US" sz="1400" dirty="0" err="1">
                <a:solidFill>
                  <a:srgbClr val="FF0000"/>
                </a:solidFill>
                <a:latin typeface="Calibri" panose="020F0502020204030204" pitchFamily="34" charset="0"/>
              </a:rPr>
              <a:t>allowfullscreen</a:t>
            </a:r>
            <a:r>
              <a:rPr lang="en-US" altLang="en-US" sz="1400" dirty="0">
                <a:solidFill>
                  <a:srgbClr val="FF0000"/>
                </a:solidFill>
                <a:latin typeface="Calibri" panose="020F0502020204030204" pitchFamily="34" charset="0"/>
              </a:rPr>
              <a:t>&gt;&lt;/iframe&gt;</a:t>
            </a:r>
          </a:p>
          <a:p>
            <a:endParaRPr lang="en-US" dirty="0"/>
          </a:p>
        </p:txBody>
      </p:sp>
    </p:spTree>
    <p:extLst>
      <p:ext uri="{BB962C8B-B14F-4D97-AF65-F5344CB8AC3E}">
        <p14:creationId xmlns:p14="http://schemas.microsoft.com/office/powerpoint/2010/main" val="3868843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11811000" cy="1371599"/>
          </a:xfrm>
          <a:gradFill>
            <a:gsLst>
              <a:gs pos="0">
                <a:srgbClr val="7030A0"/>
              </a:gs>
              <a:gs pos="100000">
                <a:schemeClr val="accent2">
                  <a:shade val="48000"/>
                  <a:satMod val="180000"/>
                  <a:lumMod val="94000"/>
                </a:schemeClr>
              </a:gs>
              <a:gs pos="100000">
                <a:schemeClr val="accent2">
                  <a:shade val="48000"/>
                  <a:satMod val="180000"/>
                  <a:lumMod val="94000"/>
                </a:schemeClr>
              </a:gs>
            </a:gsLst>
          </a:gradFill>
        </p:spPr>
        <p:style>
          <a:lnRef idx="0">
            <a:schemeClr val="accent2"/>
          </a:lnRef>
          <a:fillRef idx="3">
            <a:schemeClr val="accent2"/>
          </a:fillRef>
          <a:effectRef idx="3">
            <a:schemeClr val="accent2"/>
          </a:effectRef>
          <a:fontRef idx="minor">
            <a:schemeClr val="lt1"/>
          </a:fontRef>
        </p:style>
        <p:txBody>
          <a:bodyPr/>
          <a:lstStyle/>
          <a:p>
            <a:r>
              <a:rPr lang="en-US" b="1" dirty="0" smtClean="0">
                <a:solidFill>
                  <a:schemeClr val="tx2"/>
                </a:solidFill>
                <a:latin typeface="Calibri" panose="020F0502020204030204" pitchFamily="34" charset="0"/>
              </a:rPr>
              <a:t>What Happens after you have completed the process</a:t>
            </a:r>
            <a:endParaRPr lang="en-US" b="1" dirty="0">
              <a:solidFill>
                <a:schemeClr val="tx2"/>
              </a:solidFill>
              <a:latin typeface="Calibri" panose="020F0502020204030204" pitchFamily="34" charset="0"/>
            </a:endParaRPr>
          </a:p>
        </p:txBody>
      </p:sp>
      <p:sp>
        <p:nvSpPr>
          <p:cNvPr id="5" name="TextBox 4"/>
          <p:cNvSpPr txBox="1"/>
          <p:nvPr/>
        </p:nvSpPr>
        <p:spPr>
          <a:xfrm>
            <a:off x="1752600" y="1868714"/>
            <a:ext cx="3679371" cy="3785652"/>
          </a:xfrm>
          <a:prstGeom prst="rect">
            <a:avLst/>
          </a:prstGeom>
          <a:noFill/>
        </p:spPr>
        <p:txBody>
          <a:bodyPr wrap="square" rtlCol="0">
            <a:spAutoFit/>
          </a:bodyPr>
          <a:lstStyle/>
          <a:p>
            <a:endParaRPr lang="en-US" altLang="en-US" sz="1400" b="1" dirty="0">
              <a:solidFill>
                <a:schemeClr val="accent6"/>
              </a:solidFill>
              <a:latin typeface="Calibri" panose="020F0502020204030204" pitchFamily="34" charset="0"/>
            </a:endParaRPr>
          </a:p>
          <a:p>
            <a:r>
              <a:rPr lang="en-US" altLang="en-US" sz="1400" b="1" dirty="0">
                <a:solidFill>
                  <a:schemeClr val="accent6"/>
                </a:solidFill>
                <a:latin typeface="Calibri" panose="020F0502020204030204" pitchFamily="34" charset="0"/>
              </a:rPr>
              <a:t>     </a:t>
            </a:r>
            <a:r>
              <a:rPr lang="en-US" altLang="en-US" sz="1600" b="1" dirty="0" smtClean="0">
                <a:solidFill>
                  <a:schemeClr val="accent6"/>
                </a:solidFill>
                <a:latin typeface="Calibri" panose="020F0502020204030204" pitchFamily="34" charset="0"/>
              </a:rPr>
              <a:t>District  </a:t>
            </a:r>
            <a:r>
              <a:rPr lang="en-US" altLang="en-US" sz="1600" b="1" dirty="0">
                <a:solidFill>
                  <a:schemeClr val="accent6"/>
                </a:solidFill>
                <a:latin typeface="Calibri" panose="020F0502020204030204" pitchFamily="34" charset="0"/>
              </a:rPr>
              <a:t>Office</a:t>
            </a:r>
          </a:p>
          <a:p>
            <a:endParaRPr lang="en-US" altLang="en-US" sz="1600" dirty="0">
              <a:solidFill>
                <a:schemeClr val="accent6"/>
              </a:solidFill>
              <a:latin typeface="Calibri" panose="020F0502020204030204" pitchFamily="34" charset="0"/>
            </a:endParaRPr>
          </a:p>
          <a:p>
            <a:pPr marL="742938" lvl="1" indent="-285750">
              <a:buClr>
                <a:schemeClr val="accent1"/>
              </a:buClr>
              <a:buFont typeface="Wingdings" panose="05000000000000000000" pitchFamily="2" charset="2"/>
              <a:buChar char="§"/>
            </a:pPr>
            <a:r>
              <a:rPr lang="en-US" altLang="en-US" sz="1600" dirty="0">
                <a:solidFill>
                  <a:schemeClr val="accent6"/>
                </a:solidFill>
                <a:latin typeface="Calibri" panose="020F0502020204030204" pitchFamily="34" charset="0"/>
              </a:rPr>
              <a:t>Approve/declines </a:t>
            </a:r>
            <a:r>
              <a:rPr lang="en-US" altLang="en-US" sz="1600" dirty="0" smtClean="0">
                <a:solidFill>
                  <a:schemeClr val="accent6"/>
                </a:solidFill>
                <a:latin typeface="Calibri" panose="020F0502020204030204" pitchFamily="34" charset="0"/>
              </a:rPr>
              <a:t>requests</a:t>
            </a:r>
            <a:endParaRPr lang="en-US" altLang="en-US" sz="1600" dirty="0">
              <a:solidFill>
                <a:schemeClr val="tx2"/>
              </a:solidFill>
              <a:latin typeface="Calibri" panose="020F0502020204030204" pitchFamily="34" charset="0"/>
            </a:endParaRPr>
          </a:p>
          <a:p>
            <a:pPr marL="742938" lvl="1" indent="-285750">
              <a:buClr>
                <a:schemeClr val="accent1"/>
              </a:buClr>
              <a:buFont typeface="Wingdings" panose="05000000000000000000" pitchFamily="2" charset="2"/>
              <a:buChar char="§"/>
            </a:pPr>
            <a:r>
              <a:rPr lang="en-US" altLang="en-US" sz="1600" dirty="0" smtClean="0">
                <a:solidFill>
                  <a:schemeClr val="accent6"/>
                </a:solidFill>
                <a:latin typeface="Calibri" panose="020F0502020204030204" pitchFamily="34" charset="0"/>
              </a:rPr>
              <a:t>Manage </a:t>
            </a:r>
            <a:r>
              <a:rPr lang="en-US" altLang="en-US" sz="1600" dirty="0">
                <a:solidFill>
                  <a:schemeClr val="accent6"/>
                </a:solidFill>
                <a:latin typeface="Calibri" panose="020F0502020204030204" pitchFamily="34" charset="0"/>
              </a:rPr>
              <a:t>internal database  </a:t>
            </a:r>
          </a:p>
          <a:p>
            <a:pPr marL="742938" lvl="1" indent="-285750">
              <a:buClr>
                <a:schemeClr val="accent1"/>
              </a:buClr>
              <a:buFont typeface="Wingdings" panose="05000000000000000000" pitchFamily="2" charset="2"/>
              <a:buChar char="§"/>
            </a:pPr>
            <a:r>
              <a:rPr lang="en-US" altLang="en-US" sz="1600" dirty="0">
                <a:solidFill>
                  <a:schemeClr val="accent6"/>
                </a:solidFill>
                <a:latin typeface="Calibri" panose="020F0502020204030204" pitchFamily="34" charset="0"/>
              </a:rPr>
              <a:t>Screens and files </a:t>
            </a:r>
            <a:r>
              <a:rPr lang="en-US" altLang="en-US" sz="1600" dirty="0" smtClean="0">
                <a:solidFill>
                  <a:schemeClr val="accent6"/>
                </a:solidFill>
                <a:latin typeface="Calibri" panose="020F0502020204030204" pitchFamily="34" charset="0"/>
              </a:rPr>
              <a:t>original BCI &amp; </a:t>
            </a:r>
            <a:r>
              <a:rPr lang="en-US" altLang="en-US" sz="1600" dirty="0">
                <a:solidFill>
                  <a:schemeClr val="accent6"/>
                </a:solidFill>
                <a:latin typeface="Calibri" panose="020F0502020204030204" pitchFamily="34" charset="0"/>
              </a:rPr>
              <a:t>Checks Sex Offenders </a:t>
            </a:r>
            <a:r>
              <a:rPr lang="en-US" altLang="en-US" sz="1600" dirty="0" smtClean="0">
                <a:solidFill>
                  <a:schemeClr val="accent6"/>
                </a:solidFill>
                <a:latin typeface="Calibri" panose="020F0502020204030204" pitchFamily="34" charset="0"/>
              </a:rPr>
              <a:t>List</a:t>
            </a:r>
          </a:p>
          <a:p>
            <a:pPr marL="742938" lvl="1" indent="-285750">
              <a:buClr>
                <a:schemeClr val="accent1"/>
              </a:buClr>
              <a:buFont typeface="Wingdings" panose="05000000000000000000" pitchFamily="2" charset="2"/>
              <a:buChar char="§"/>
            </a:pPr>
            <a:r>
              <a:rPr lang="en-US" altLang="en-US" sz="1600" dirty="0" smtClean="0">
                <a:solidFill>
                  <a:schemeClr val="accent6"/>
                </a:solidFill>
                <a:latin typeface="Calibri" panose="020F0502020204030204" pitchFamily="34" charset="0"/>
              </a:rPr>
              <a:t>Notifies </a:t>
            </a:r>
            <a:r>
              <a:rPr lang="en-US" altLang="en-US" sz="1600" dirty="0">
                <a:solidFill>
                  <a:schemeClr val="accent6"/>
                </a:solidFill>
                <a:latin typeface="Calibri" panose="020F0502020204030204" pitchFamily="34" charset="0"/>
              </a:rPr>
              <a:t>volunteers and school (in writing) with a final </a:t>
            </a:r>
            <a:r>
              <a:rPr lang="en-US" altLang="en-US" sz="1600" dirty="0" smtClean="0">
                <a:solidFill>
                  <a:schemeClr val="accent6"/>
                </a:solidFill>
                <a:latin typeface="Calibri" panose="020F0502020204030204" pitchFamily="34" charset="0"/>
              </a:rPr>
              <a:t>decision</a:t>
            </a:r>
          </a:p>
          <a:p>
            <a:pPr marL="742938" lvl="1" indent="-285750">
              <a:buClr>
                <a:schemeClr val="accent1"/>
              </a:buClr>
              <a:buFont typeface="Wingdings" panose="05000000000000000000" pitchFamily="2" charset="2"/>
              <a:buChar char="§"/>
            </a:pPr>
            <a:r>
              <a:rPr lang="en-US" altLang="en-US" sz="1600" dirty="0" smtClean="0">
                <a:solidFill>
                  <a:schemeClr val="accent6"/>
                </a:solidFill>
                <a:latin typeface="Calibri" panose="020F0502020204030204" pitchFamily="34" charset="0"/>
              </a:rPr>
              <a:t>Manage the appeals process</a:t>
            </a:r>
            <a:endParaRPr lang="en-US" altLang="en-US" sz="1600" dirty="0">
              <a:solidFill>
                <a:schemeClr val="accent6"/>
              </a:solidFill>
              <a:latin typeface="Calibri" panose="020F0502020204030204" pitchFamily="34" charset="0"/>
            </a:endParaRPr>
          </a:p>
          <a:p>
            <a:pPr marL="742938" lvl="1" indent="-285750">
              <a:buClr>
                <a:schemeClr val="accent1"/>
              </a:buClr>
              <a:buFont typeface="Wingdings" panose="05000000000000000000" pitchFamily="2" charset="2"/>
              <a:buChar char="§"/>
            </a:pPr>
            <a:endParaRPr lang="en-US" altLang="en-US" sz="1600" dirty="0">
              <a:solidFill>
                <a:schemeClr val="accent6"/>
              </a:solidFill>
              <a:latin typeface="Calibri" panose="020F0502020204030204" pitchFamily="34" charset="0"/>
            </a:endParaRPr>
          </a:p>
          <a:p>
            <a:pPr marL="742938" lvl="1" indent="-285750">
              <a:buClr>
                <a:schemeClr val="accent1"/>
              </a:buClr>
              <a:buFont typeface="Wingdings" panose="05000000000000000000" pitchFamily="2" charset="2"/>
              <a:buChar char="Ø"/>
            </a:pPr>
            <a:r>
              <a:rPr lang="en-US" altLang="en-US" sz="1600" b="1" dirty="0" smtClean="0">
                <a:solidFill>
                  <a:schemeClr val="accent6"/>
                </a:solidFill>
                <a:latin typeface="Calibri" panose="020F0502020204030204" pitchFamily="34" charset="0"/>
              </a:rPr>
              <a:t>Annually volunteers must renew a volunteer application and obtain a current BCI</a:t>
            </a:r>
            <a:endParaRPr lang="en-US" altLang="en-US" sz="1600" b="1" dirty="0">
              <a:solidFill>
                <a:schemeClr val="accent6"/>
              </a:solidFill>
              <a:latin typeface="Calibri" panose="020F0502020204030204" pitchFamily="34" charset="0"/>
            </a:endParaRPr>
          </a:p>
          <a:p>
            <a:endParaRPr lang="en-US" dirty="0"/>
          </a:p>
        </p:txBody>
      </p:sp>
      <p:sp>
        <p:nvSpPr>
          <p:cNvPr id="10" name="TextBox 9"/>
          <p:cNvSpPr txBox="1"/>
          <p:nvPr/>
        </p:nvSpPr>
        <p:spPr>
          <a:xfrm>
            <a:off x="6400800" y="1905000"/>
            <a:ext cx="3581400" cy="4708981"/>
          </a:xfrm>
          <a:prstGeom prst="rect">
            <a:avLst/>
          </a:prstGeom>
          <a:noFill/>
        </p:spPr>
        <p:txBody>
          <a:bodyPr wrap="square" rtlCol="0">
            <a:spAutoFit/>
          </a:bodyPr>
          <a:lstStyle/>
          <a:p>
            <a:r>
              <a:rPr lang="en-US" altLang="en-US" sz="1600" b="1" dirty="0">
                <a:solidFill>
                  <a:schemeClr val="accent2"/>
                </a:solidFill>
                <a:latin typeface="Calibri" panose="020F0502020204030204" pitchFamily="34" charset="0"/>
              </a:rPr>
              <a:t>      </a:t>
            </a:r>
            <a:r>
              <a:rPr lang="en-US" altLang="en-US" sz="1600" b="1" dirty="0" smtClean="0">
                <a:solidFill>
                  <a:schemeClr val="accent2"/>
                </a:solidFill>
                <a:latin typeface="Calibri" panose="020F0502020204030204" pitchFamily="34" charset="0"/>
              </a:rPr>
              <a:t>Volunteers please:</a:t>
            </a:r>
            <a:endParaRPr lang="en-US" altLang="en-US" sz="1600" b="1" dirty="0">
              <a:solidFill>
                <a:schemeClr val="accent2"/>
              </a:solidFill>
              <a:latin typeface="Calibri" panose="020F0502020204030204" pitchFamily="34" charset="0"/>
            </a:endParaRPr>
          </a:p>
          <a:p>
            <a:endParaRPr lang="en-US" altLang="en-US" sz="1600" dirty="0">
              <a:solidFill>
                <a:schemeClr val="accent2"/>
              </a:solidFill>
              <a:latin typeface="Calibri" panose="020F0502020204030204" pitchFamily="34" charset="0"/>
            </a:endParaRPr>
          </a:p>
          <a:p>
            <a:pPr marL="742938" lvl="1" indent="-285750">
              <a:buClr>
                <a:schemeClr val="accent1"/>
              </a:buClr>
              <a:buFont typeface="Wingdings" panose="05000000000000000000" pitchFamily="2" charset="2"/>
              <a:buChar char="§"/>
            </a:pPr>
            <a:r>
              <a:rPr lang="en-US" altLang="en-US" sz="1600" dirty="0">
                <a:solidFill>
                  <a:schemeClr val="accent2"/>
                </a:solidFill>
                <a:latin typeface="Calibri" panose="020F0502020204030204" pitchFamily="34" charset="0"/>
              </a:rPr>
              <a:t>Contact </a:t>
            </a:r>
            <a:r>
              <a:rPr lang="en-US" altLang="en-US" sz="1600" dirty="0" smtClean="0">
                <a:solidFill>
                  <a:schemeClr val="accent2"/>
                </a:solidFill>
                <a:latin typeface="Calibri" panose="020F0502020204030204" pitchFamily="34" charset="0"/>
              </a:rPr>
              <a:t>your school and </a:t>
            </a:r>
            <a:r>
              <a:rPr lang="en-US" altLang="en-US" sz="1600" dirty="0">
                <a:solidFill>
                  <a:schemeClr val="accent2"/>
                </a:solidFill>
                <a:latin typeface="Calibri" panose="020F0502020204030204" pitchFamily="34" charset="0"/>
              </a:rPr>
              <a:t>express availability </a:t>
            </a:r>
            <a:r>
              <a:rPr lang="en-US" altLang="en-US" sz="1600" dirty="0" smtClean="0">
                <a:solidFill>
                  <a:schemeClr val="accent2"/>
                </a:solidFill>
                <a:latin typeface="Calibri" panose="020F0502020204030204" pitchFamily="34" charset="0"/>
              </a:rPr>
              <a:t>after </a:t>
            </a:r>
            <a:r>
              <a:rPr lang="en-US" altLang="en-US" sz="1600" dirty="0">
                <a:solidFill>
                  <a:schemeClr val="accent2"/>
                </a:solidFill>
                <a:latin typeface="Calibri" panose="020F0502020204030204" pitchFamily="34" charset="0"/>
              </a:rPr>
              <a:t>approval.</a:t>
            </a:r>
          </a:p>
          <a:p>
            <a:pPr marL="742938" lvl="1" indent="-285750">
              <a:buClr>
                <a:schemeClr val="accent1"/>
              </a:buClr>
              <a:buFont typeface="Wingdings" panose="05000000000000000000" pitchFamily="2" charset="2"/>
              <a:buChar char="§"/>
            </a:pPr>
            <a:r>
              <a:rPr lang="en-US" altLang="en-US" sz="1600" dirty="0">
                <a:solidFill>
                  <a:schemeClr val="accent2"/>
                </a:solidFill>
                <a:latin typeface="Calibri" panose="020F0502020204030204" pitchFamily="34" charset="0"/>
              </a:rPr>
              <a:t>Familiarize </a:t>
            </a:r>
            <a:r>
              <a:rPr lang="en-US" altLang="en-US" sz="1600" dirty="0" smtClean="0">
                <a:solidFill>
                  <a:schemeClr val="accent2"/>
                </a:solidFill>
                <a:latin typeface="Calibri" panose="020F0502020204030204" pitchFamily="34" charset="0"/>
              </a:rPr>
              <a:t>yourselves </a:t>
            </a:r>
            <a:r>
              <a:rPr lang="en-US" altLang="en-US" sz="1600" dirty="0">
                <a:solidFill>
                  <a:schemeClr val="accent2"/>
                </a:solidFill>
                <a:latin typeface="Calibri" panose="020F0502020204030204" pitchFamily="34" charset="0"/>
              </a:rPr>
              <a:t>with district policies.</a:t>
            </a:r>
          </a:p>
          <a:p>
            <a:pPr marL="742938" lvl="1" indent="-285750">
              <a:buClr>
                <a:schemeClr val="accent1"/>
              </a:buClr>
              <a:buFont typeface="Wingdings" panose="05000000000000000000" pitchFamily="2" charset="2"/>
              <a:buChar char="§"/>
            </a:pPr>
            <a:r>
              <a:rPr lang="en-US" altLang="en-US" sz="1600" dirty="0" smtClean="0">
                <a:solidFill>
                  <a:schemeClr val="accent2"/>
                </a:solidFill>
                <a:latin typeface="Calibri" panose="020F0502020204030204" pitchFamily="34" charset="0"/>
              </a:rPr>
              <a:t>Dress appropriate </a:t>
            </a:r>
            <a:r>
              <a:rPr lang="en-US" altLang="en-US" sz="1600" dirty="0">
                <a:solidFill>
                  <a:schemeClr val="accent2"/>
                </a:solidFill>
                <a:latin typeface="Calibri" panose="020F0502020204030204" pitchFamily="34" charset="0"/>
              </a:rPr>
              <a:t>for a professional </a:t>
            </a:r>
            <a:r>
              <a:rPr lang="en-US" altLang="en-US" sz="1600" dirty="0" smtClean="0">
                <a:solidFill>
                  <a:schemeClr val="accent2"/>
                </a:solidFill>
                <a:latin typeface="Calibri" panose="020F0502020204030204" pitchFamily="34" charset="0"/>
              </a:rPr>
              <a:t>environment</a:t>
            </a:r>
          </a:p>
          <a:p>
            <a:pPr marL="742938" lvl="1" indent="-285750">
              <a:buClr>
                <a:schemeClr val="accent1"/>
              </a:buClr>
              <a:buFont typeface="Wingdings" panose="05000000000000000000" pitchFamily="2" charset="2"/>
              <a:buChar char="§"/>
            </a:pPr>
            <a:r>
              <a:rPr lang="en-US" altLang="en-US" sz="1600" dirty="0" smtClean="0">
                <a:solidFill>
                  <a:schemeClr val="accent2"/>
                </a:solidFill>
                <a:latin typeface="Calibri" panose="020F0502020204030204" pitchFamily="34" charset="0"/>
              </a:rPr>
              <a:t>Sign-in </a:t>
            </a:r>
            <a:r>
              <a:rPr lang="en-US" altLang="en-US" sz="1600" dirty="0">
                <a:solidFill>
                  <a:schemeClr val="accent2"/>
                </a:solidFill>
                <a:latin typeface="Calibri" panose="020F0502020204030204" pitchFamily="34" charset="0"/>
              </a:rPr>
              <a:t>and out at all </a:t>
            </a:r>
            <a:r>
              <a:rPr lang="en-US" altLang="en-US" sz="1600" dirty="0" smtClean="0">
                <a:solidFill>
                  <a:schemeClr val="accent2"/>
                </a:solidFill>
                <a:latin typeface="Calibri" panose="020F0502020204030204" pitchFamily="34" charset="0"/>
              </a:rPr>
              <a:t>times. Report </a:t>
            </a:r>
            <a:r>
              <a:rPr lang="en-US" altLang="en-US" sz="1600" dirty="0">
                <a:solidFill>
                  <a:schemeClr val="accent2"/>
                </a:solidFill>
                <a:latin typeface="Calibri" panose="020F0502020204030204" pitchFamily="34" charset="0"/>
              </a:rPr>
              <a:t>to volunteer assignment soon after signing </a:t>
            </a:r>
            <a:r>
              <a:rPr lang="en-US" altLang="en-US" sz="1600" dirty="0" smtClean="0">
                <a:solidFill>
                  <a:schemeClr val="accent2"/>
                </a:solidFill>
                <a:latin typeface="Calibri" panose="020F0502020204030204" pitchFamily="34" charset="0"/>
              </a:rPr>
              <a:t>in</a:t>
            </a:r>
          </a:p>
          <a:p>
            <a:pPr marL="742938" lvl="1" indent="-285750">
              <a:buClr>
                <a:schemeClr val="accent1"/>
              </a:buClr>
              <a:buFont typeface="Wingdings" panose="05000000000000000000" pitchFamily="2" charset="2"/>
              <a:buChar char="§"/>
            </a:pPr>
            <a:r>
              <a:rPr lang="en-US" altLang="en-US" sz="1600" dirty="0" smtClean="0">
                <a:solidFill>
                  <a:schemeClr val="accent2"/>
                </a:solidFill>
                <a:latin typeface="Calibri" panose="020F0502020204030204" pitchFamily="34" charset="0"/>
              </a:rPr>
              <a:t>School </a:t>
            </a:r>
            <a:r>
              <a:rPr lang="en-US" altLang="en-US" sz="1600" dirty="0">
                <a:solidFill>
                  <a:schemeClr val="accent2"/>
                </a:solidFill>
                <a:latin typeface="Calibri" panose="020F0502020204030204" pitchFamily="34" charset="0"/>
              </a:rPr>
              <a:t>Rules are to be followed</a:t>
            </a:r>
          </a:p>
          <a:p>
            <a:pPr marL="742938" lvl="1" indent="-285750">
              <a:buClr>
                <a:schemeClr val="accent1"/>
              </a:buClr>
              <a:buFont typeface="Wingdings" panose="05000000000000000000" pitchFamily="2" charset="2"/>
              <a:buChar char="§"/>
            </a:pPr>
            <a:r>
              <a:rPr lang="en-US" altLang="en-US" sz="1600" dirty="0">
                <a:solidFill>
                  <a:schemeClr val="accent2"/>
                </a:solidFill>
                <a:latin typeface="Calibri" panose="020F0502020204030204" pitchFamily="34" charset="0"/>
              </a:rPr>
              <a:t>Communicate with </a:t>
            </a:r>
            <a:r>
              <a:rPr lang="en-US" altLang="en-US" sz="1600" dirty="0" smtClean="0">
                <a:solidFill>
                  <a:schemeClr val="accent2"/>
                </a:solidFill>
                <a:latin typeface="Calibri" panose="020F0502020204030204" pitchFamily="34" charset="0"/>
              </a:rPr>
              <a:t>office when </a:t>
            </a:r>
            <a:r>
              <a:rPr lang="en-US" altLang="en-US" sz="1600" dirty="0">
                <a:solidFill>
                  <a:schemeClr val="accent2"/>
                </a:solidFill>
                <a:latin typeface="Calibri" panose="020F0502020204030204" pitchFamily="34" charset="0"/>
              </a:rPr>
              <a:t>unable to fulfill volunteer role.</a:t>
            </a:r>
          </a:p>
          <a:p>
            <a:pPr marL="742938" lvl="1" indent="-285750">
              <a:buClr>
                <a:schemeClr val="accent1"/>
              </a:buClr>
              <a:buFont typeface="Wingdings" panose="05000000000000000000" pitchFamily="2" charset="2"/>
              <a:buChar char="§"/>
            </a:pPr>
            <a:endParaRPr lang="en-US" altLang="en-US" sz="1400" dirty="0">
              <a:solidFill>
                <a:schemeClr val="accent2"/>
              </a:solidFill>
              <a:latin typeface="Calibri" panose="020F0502020204030204" pitchFamily="34" charset="0"/>
            </a:endParaRPr>
          </a:p>
          <a:p>
            <a:pPr marL="457188" lvl="1">
              <a:buClr>
                <a:schemeClr val="tx2"/>
              </a:buClr>
            </a:pPr>
            <a:endParaRPr lang="en-US" altLang="en-US" sz="1400" b="1" dirty="0">
              <a:solidFill>
                <a:schemeClr val="accent2"/>
              </a:solidFill>
              <a:latin typeface="Calibri" panose="020F0502020204030204" pitchFamily="34" charset="0"/>
            </a:endParaRPr>
          </a:p>
          <a:p>
            <a:pPr marL="742932" lvl="1" indent="-285744">
              <a:buClr>
                <a:schemeClr val="tx2"/>
              </a:buClr>
              <a:buFont typeface="Wingdings" panose="05000000000000000000" pitchFamily="2" charset="2"/>
              <a:buChar char="Ø"/>
            </a:pPr>
            <a:endParaRPr lang="en-US" altLang="en-US" sz="1400" b="1" dirty="0">
              <a:solidFill>
                <a:schemeClr val="accent2"/>
              </a:solidFill>
              <a:latin typeface="Calibri" panose="020F0502020204030204" pitchFamily="34" charset="0"/>
            </a:endParaRPr>
          </a:p>
          <a:p>
            <a:endParaRPr lang="en-US" dirty="0">
              <a:solidFill>
                <a:schemeClr val="accent2"/>
              </a:solidFill>
            </a:endParaRPr>
          </a:p>
        </p:txBody>
      </p:sp>
    </p:spTree>
    <p:extLst>
      <p:ext uri="{BB962C8B-B14F-4D97-AF65-F5344CB8AC3E}">
        <p14:creationId xmlns:p14="http://schemas.microsoft.com/office/powerpoint/2010/main" val="2644024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1811000" cy="1371600"/>
          </a:xfrm>
        </p:spPr>
        <p:style>
          <a:lnRef idx="0">
            <a:schemeClr val="accent2"/>
          </a:lnRef>
          <a:fillRef idx="3">
            <a:schemeClr val="accent2"/>
          </a:fillRef>
          <a:effectRef idx="3">
            <a:schemeClr val="accent2"/>
          </a:effectRef>
          <a:fontRef idx="minor">
            <a:schemeClr val="lt1"/>
          </a:fontRef>
        </p:style>
        <p:txBody>
          <a:bodyPr/>
          <a:lstStyle/>
          <a:p>
            <a:r>
              <a:rPr lang="en-US" b="1" dirty="0" smtClean="0">
                <a:solidFill>
                  <a:schemeClr val="tx2"/>
                </a:solidFill>
                <a:latin typeface="Calibri" panose="020F0502020204030204" pitchFamily="34" charset="0"/>
              </a:rPr>
              <a:t>LEGAL REQUIREMENTS</a:t>
            </a:r>
            <a:endParaRPr lang="en-US" b="1" dirty="0">
              <a:solidFill>
                <a:schemeClr val="tx2"/>
              </a:solidFill>
              <a:latin typeface="Calibri" panose="020F0502020204030204" pitchFamily="34" charset="0"/>
            </a:endParaRPr>
          </a:p>
        </p:txBody>
      </p:sp>
      <p:sp>
        <p:nvSpPr>
          <p:cNvPr id="5" name="TextBox 4"/>
          <p:cNvSpPr txBox="1"/>
          <p:nvPr/>
        </p:nvSpPr>
        <p:spPr>
          <a:xfrm>
            <a:off x="304800" y="1676400"/>
            <a:ext cx="6019800" cy="5016758"/>
          </a:xfrm>
          <a:prstGeom prst="rect">
            <a:avLst/>
          </a:prstGeom>
          <a:noFill/>
        </p:spPr>
        <p:txBody>
          <a:bodyPr wrap="square" rtlCol="0">
            <a:spAutoFit/>
          </a:bodyPr>
          <a:lstStyle/>
          <a:p>
            <a:pPr marL="0" lvl="1"/>
            <a:r>
              <a:rPr lang="en-US" altLang="en-US" sz="1600" b="1" dirty="0" smtClean="0">
                <a:solidFill>
                  <a:schemeClr val="accent2"/>
                </a:solidFill>
                <a:latin typeface="Calibri" panose="020F0502020204030204" pitchFamily="34" charset="0"/>
              </a:rPr>
              <a:t>BCI performed </a:t>
            </a:r>
            <a:r>
              <a:rPr lang="en-US" altLang="en-US" sz="1600" b="1" dirty="0">
                <a:solidFill>
                  <a:schemeClr val="accent2"/>
                </a:solidFill>
                <a:latin typeface="Calibri" panose="020F0502020204030204" pitchFamily="34" charset="0"/>
              </a:rPr>
              <a:t>by the Attorney General's Office will ONLY be available at the address below:</a:t>
            </a:r>
          </a:p>
          <a:p>
            <a:pPr marL="0" lvl="1"/>
            <a:r>
              <a:rPr lang="en-US" altLang="en-US" sz="1600" b="1" dirty="0">
                <a:solidFill>
                  <a:schemeClr val="accent2"/>
                </a:solidFill>
                <a:latin typeface="Calibri" panose="020F0502020204030204" pitchFamily="34" charset="0"/>
              </a:rPr>
              <a:t>Attorney General Julius C. Michaelson Customer Service Center</a:t>
            </a:r>
          </a:p>
          <a:p>
            <a:pPr marL="0" lvl="1"/>
            <a:r>
              <a:rPr lang="en-US" altLang="en-US" sz="1600" b="1" dirty="0">
                <a:solidFill>
                  <a:schemeClr val="accent2"/>
                </a:solidFill>
                <a:latin typeface="Calibri" panose="020F0502020204030204" pitchFamily="34" charset="0"/>
              </a:rPr>
              <a:t>4 Howard Avenue (corner of Pontiac Ave. and Howard Ave.)</a:t>
            </a:r>
          </a:p>
          <a:p>
            <a:pPr marL="0" lvl="1"/>
            <a:r>
              <a:rPr lang="en-US" altLang="en-US" sz="1600" b="1" dirty="0">
                <a:solidFill>
                  <a:schemeClr val="accent2"/>
                </a:solidFill>
                <a:latin typeface="Calibri" panose="020F0502020204030204" pitchFamily="34" charset="0"/>
              </a:rPr>
              <a:t>Cranston, RI 02920</a:t>
            </a:r>
          </a:p>
          <a:p>
            <a:pPr marL="0" lvl="1"/>
            <a:r>
              <a:rPr lang="en-US" altLang="en-US" sz="1600" b="1" dirty="0">
                <a:solidFill>
                  <a:schemeClr val="accent2"/>
                </a:solidFill>
                <a:latin typeface="Calibri" panose="020F0502020204030204" pitchFamily="34" charset="0"/>
              </a:rPr>
              <a:t>401-274-4400</a:t>
            </a:r>
          </a:p>
          <a:p>
            <a:pPr marL="0" lvl="1"/>
            <a:r>
              <a:rPr lang="en-US" altLang="en-US" sz="1600" dirty="0">
                <a:solidFill>
                  <a:schemeClr val="accent6"/>
                </a:solidFill>
                <a:latin typeface="Calibri" panose="020F0502020204030204" pitchFamily="34" charset="0"/>
                <a:hlinkClick r:id="rId3"/>
              </a:rPr>
              <a:t>http://www.riag.ri.gov/BCI/index.php</a:t>
            </a:r>
            <a:r>
              <a:rPr lang="en-US" altLang="en-US" sz="1600" dirty="0" smtClean="0">
                <a:solidFill>
                  <a:schemeClr val="accent6"/>
                </a:solidFill>
                <a:latin typeface="Calibri" panose="020F0502020204030204" pitchFamily="34" charset="0"/>
                <a:hlinkClick r:id="rId3"/>
              </a:rPr>
              <a:t>#</a:t>
            </a:r>
            <a:endParaRPr lang="en-US" altLang="en-US" sz="1600" dirty="0" smtClean="0">
              <a:solidFill>
                <a:schemeClr val="accent6"/>
              </a:solidFill>
              <a:latin typeface="Calibri" panose="020F0502020204030204" pitchFamily="34" charset="0"/>
            </a:endParaRPr>
          </a:p>
          <a:p>
            <a:pPr marL="0" lvl="1"/>
            <a:r>
              <a:rPr lang="en-US" altLang="en-US" sz="1600" dirty="0" smtClean="0">
                <a:solidFill>
                  <a:schemeClr val="accent6"/>
                </a:solidFill>
                <a:latin typeface="Calibri" panose="020F0502020204030204" pitchFamily="34" charset="0"/>
              </a:rPr>
              <a:t>Please submit BCI original and Volunteer application to our FACE Office</a:t>
            </a:r>
            <a:endParaRPr lang="en-US" altLang="en-US" sz="1600" dirty="0">
              <a:solidFill>
                <a:schemeClr val="accent6"/>
              </a:solidFill>
              <a:latin typeface="Calibri" panose="020F0502020204030204" pitchFamily="34" charset="0"/>
            </a:endParaRPr>
          </a:p>
          <a:p>
            <a:r>
              <a:rPr lang="en-US" sz="1600" b="1" dirty="0">
                <a:solidFill>
                  <a:schemeClr val="accent2"/>
                </a:solidFill>
                <a:latin typeface="Calibri" panose="020F0502020204030204" pitchFamily="34" charset="0"/>
              </a:rPr>
              <a:t>Mandatory Reporting Requirement:</a:t>
            </a:r>
          </a:p>
          <a:p>
            <a:r>
              <a:rPr lang="en-US" sz="1600" dirty="0">
                <a:solidFill>
                  <a:schemeClr val="accent2"/>
                </a:solidFill>
                <a:latin typeface="Calibri" panose="020F0502020204030204" pitchFamily="34" charset="0"/>
              </a:rPr>
              <a:t>All persons in Rhode Island are required by law (RIGL 40-11-3) to report known or suspected cases of child abuse and /or neglect to the Department of Children, Youth and Families with in 24 hours of becoming aware of such abuse/neglect. </a:t>
            </a:r>
          </a:p>
          <a:p>
            <a:r>
              <a:rPr lang="en-US" sz="1600" dirty="0">
                <a:solidFill>
                  <a:schemeClr val="accent1"/>
                </a:solidFill>
                <a:latin typeface="Calibri" panose="020F0502020204030204" pitchFamily="34" charset="0"/>
              </a:rPr>
              <a:t>*</a:t>
            </a:r>
            <a:r>
              <a:rPr lang="en-US" sz="1600" dirty="0" smtClean="0">
                <a:solidFill>
                  <a:schemeClr val="accent2"/>
                </a:solidFill>
                <a:latin typeface="Calibri" panose="020F0502020204030204" pitchFamily="34" charset="0"/>
              </a:rPr>
              <a:t>See </a:t>
            </a:r>
            <a:r>
              <a:rPr lang="en-US" sz="1600" dirty="0">
                <a:solidFill>
                  <a:schemeClr val="accent2"/>
                </a:solidFill>
                <a:latin typeface="Calibri" panose="020F0502020204030204" pitchFamily="34" charset="0"/>
              </a:rPr>
              <a:t>mandatory reporting steps on </a:t>
            </a:r>
            <a:r>
              <a:rPr lang="en-US" sz="1600" dirty="0" smtClean="0">
                <a:solidFill>
                  <a:schemeClr val="accent2"/>
                </a:solidFill>
                <a:latin typeface="Calibri" panose="020F0502020204030204" pitchFamily="34" charset="0"/>
              </a:rPr>
              <a:t>handout.</a:t>
            </a:r>
            <a:endParaRPr lang="en-US" sz="1600" dirty="0">
              <a:solidFill>
                <a:schemeClr val="accent2"/>
              </a:solidFill>
              <a:latin typeface="Calibri" panose="020F0502020204030204" pitchFamily="34" charset="0"/>
            </a:endParaRPr>
          </a:p>
          <a:p>
            <a:endParaRPr lang="en-US" sz="1600" dirty="0">
              <a:solidFill>
                <a:schemeClr val="accent2"/>
              </a:solidFill>
              <a:latin typeface="Calibri" panose="020F0502020204030204" pitchFamily="34" charset="0"/>
            </a:endParaRPr>
          </a:p>
          <a:p>
            <a:r>
              <a:rPr lang="en-US" sz="1600" dirty="0">
                <a:solidFill>
                  <a:schemeClr val="accent2"/>
                </a:solidFill>
                <a:latin typeface="Calibri" panose="020F0502020204030204" pitchFamily="34" charset="0"/>
              </a:rPr>
              <a:t>Hotline </a:t>
            </a:r>
            <a:r>
              <a:rPr lang="en-US" sz="1600" b="1" dirty="0">
                <a:solidFill>
                  <a:schemeClr val="accent2"/>
                </a:solidFill>
                <a:latin typeface="Calibri" panose="020F0502020204030204" pitchFamily="34" charset="0"/>
              </a:rPr>
              <a:t>1-800-RI-CHILD (1-800-742-4453) </a:t>
            </a:r>
            <a:r>
              <a:rPr lang="en-US" sz="1600" dirty="0">
                <a:solidFill>
                  <a:schemeClr val="accent2"/>
                </a:solidFill>
                <a:latin typeface="Calibri" panose="020F0502020204030204" pitchFamily="34" charset="0"/>
              </a:rPr>
              <a:t>to report child abuse and /or neglect</a:t>
            </a:r>
          </a:p>
          <a:p>
            <a:endParaRPr lang="en-US" sz="1600" dirty="0">
              <a:solidFill>
                <a:schemeClr val="accent2"/>
              </a:solidFill>
              <a:latin typeface="Calibri" panose="020F0502020204030204" pitchFamily="34" charset="0"/>
            </a:endParaRPr>
          </a:p>
          <a:p>
            <a:r>
              <a:rPr lang="en-US" sz="1600" i="1" dirty="0">
                <a:solidFill>
                  <a:schemeClr val="accent2"/>
                </a:solidFill>
                <a:latin typeface="Calibri" panose="020F0502020204030204" pitchFamily="34" charset="0"/>
              </a:rPr>
              <a:t>All Providence Schools volunteers are required to adhere to above legal requirements. </a:t>
            </a:r>
          </a:p>
        </p:txBody>
      </p:sp>
      <p:pic>
        <p:nvPicPr>
          <p:cNvPr id="3" name="Picture 2"/>
          <p:cNvPicPr>
            <a:picLocks noChangeAspect="1"/>
          </p:cNvPicPr>
          <p:nvPr/>
        </p:nvPicPr>
        <p:blipFill>
          <a:blip r:embed="rId4"/>
          <a:stretch>
            <a:fillRect/>
          </a:stretch>
        </p:blipFill>
        <p:spPr>
          <a:xfrm>
            <a:off x="6524285" y="1752600"/>
            <a:ext cx="5210515" cy="4876800"/>
          </a:xfrm>
          <a:prstGeom prst="rect">
            <a:avLst/>
          </a:prstGeom>
          <a:ln>
            <a:solidFill>
              <a:schemeClr val="bg1"/>
            </a:solidFill>
          </a:ln>
        </p:spPr>
      </p:pic>
    </p:spTree>
    <p:extLst>
      <p:ext uri="{BB962C8B-B14F-4D97-AF65-F5344CB8AC3E}">
        <p14:creationId xmlns:p14="http://schemas.microsoft.com/office/powerpoint/2010/main" val="3581204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2">
      <a:dk1>
        <a:srgbClr val="0F1933"/>
      </a:dk1>
      <a:lt1>
        <a:srgbClr val="0F1933"/>
      </a:lt1>
      <a:dk2>
        <a:srgbClr val="FFFFFF"/>
      </a:dk2>
      <a:lt2>
        <a:srgbClr val="FFFFFF"/>
      </a:lt2>
      <a:accent1>
        <a:srgbClr val="DA0324"/>
      </a:accent1>
      <a:accent2>
        <a:srgbClr val="243780"/>
      </a:accent2>
      <a:accent3>
        <a:srgbClr val="0F1933"/>
      </a:accent3>
      <a:accent4>
        <a:srgbClr val="FFFFFF"/>
      </a:accent4>
      <a:accent5>
        <a:srgbClr val="DA0324"/>
      </a:accent5>
      <a:accent6>
        <a:srgbClr val="243780"/>
      </a:accent6>
      <a:hlink>
        <a:srgbClr val="0F1933"/>
      </a:hlink>
      <a:folHlink>
        <a:srgbClr val="FFFFFF"/>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4340</TotalTime>
  <Words>1229</Words>
  <Application>Microsoft Office PowerPoint</Application>
  <PresentationFormat>Widescreen</PresentationFormat>
  <Paragraphs>174</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Franklin Gothic Medium</vt:lpstr>
      <vt:lpstr>Lucida Sans</vt:lpstr>
      <vt:lpstr>Times New Roman</vt:lpstr>
      <vt:lpstr>Wingdings</vt:lpstr>
      <vt:lpstr>Wingdings 2</vt:lpstr>
      <vt:lpstr>Grid</vt:lpstr>
      <vt:lpstr>Volunteer Orientation</vt:lpstr>
      <vt:lpstr>Objective and Agenda</vt:lpstr>
      <vt:lpstr> Why Volunteer? </vt:lpstr>
      <vt:lpstr>Virtual volunteering</vt:lpstr>
      <vt:lpstr>Volunteer Policy</vt:lpstr>
      <vt:lpstr> Covid-19</vt:lpstr>
      <vt:lpstr>Volunteer 3 steps Application Process</vt:lpstr>
      <vt:lpstr>What Happens after you have completed the process</vt:lpstr>
      <vt:lpstr>LEGAL REQUIREMENTS</vt:lpstr>
      <vt:lpstr>Basic school protocols</vt:lpstr>
      <vt:lpstr>PowerPoint Presentation</vt:lpstr>
      <vt:lpstr>PowerPoint Presentation</vt:lpstr>
    </vt:vector>
  </TitlesOfParts>
  <Company>Providence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Providence Public Schools</dc:creator>
  <cp:lastModifiedBy>Ouellette, Suzanne</cp:lastModifiedBy>
  <cp:revision>247</cp:revision>
  <cp:lastPrinted>2020-11-06T20:36:43Z</cp:lastPrinted>
  <dcterms:created xsi:type="dcterms:W3CDTF">2017-09-18T18:18:44Z</dcterms:created>
  <dcterms:modified xsi:type="dcterms:W3CDTF">2021-09-22T15:43:28Z</dcterms:modified>
</cp:coreProperties>
</file>